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12" r:id="rId2"/>
    <p:sldId id="2032" r:id="rId3"/>
    <p:sldId id="2033" r:id="rId4"/>
    <p:sldId id="2277" r:id="rId5"/>
    <p:sldId id="2284" r:id="rId6"/>
    <p:sldId id="2285" r:id="rId7"/>
    <p:sldId id="2035" r:id="rId8"/>
    <p:sldId id="2026" r:id="rId9"/>
    <p:sldId id="2276" r:id="rId10"/>
    <p:sldId id="2278" r:id="rId11"/>
    <p:sldId id="2029" r:id="rId12"/>
    <p:sldId id="2030" r:id="rId13"/>
    <p:sldId id="2036" r:id="rId14"/>
    <p:sldId id="2283" r:id="rId15"/>
    <p:sldId id="2037" r:id="rId16"/>
    <p:sldId id="2028" r:id="rId17"/>
    <p:sldId id="2275" r:id="rId18"/>
    <p:sldId id="2273" r:id="rId19"/>
    <p:sldId id="2274" r:id="rId20"/>
    <p:sldId id="2281" r:id="rId21"/>
    <p:sldId id="2282" r:id="rId22"/>
    <p:sldId id="195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A24"/>
    <a:srgbClr val="B2B2B2"/>
    <a:srgbClr val="EE1B24"/>
    <a:srgbClr val="99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D25C1-4CA9-4123-BC36-0B79E6AD6F76}" type="datetimeFigureOut">
              <a:rPr lang="it-IT" smtClean="0"/>
              <a:t>16/01/2024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C58E2-A814-4368-ADD0-1FC3A3977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10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C58E2-A814-4368-ADD0-1FC3A397750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02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Technology and Quality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EA815-DFCB-487D-974E-E6722DDB9B34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88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8724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Corso 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3F061-056A-4576-B763-4036067C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20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Corso 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3F061-056A-4576-B763-4036067C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26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uilding and City Illustration, Abstract City scene black style, City  skyline silhouette with reflection on night Stock Vector | Adobe Stock">
            <a:extLst>
              <a:ext uri="{FF2B5EF4-FFF2-40B4-BE49-F238E27FC236}">
                <a16:creationId xmlns:a16="http://schemas.microsoft.com/office/drawing/2014/main" id="{67E82CD3-2E80-D787-F8AE-AC3494544A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b="16282"/>
          <a:stretch/>
        </p:blipFill>
        <p:spPr bwMode="auto">
          <a:xfrm>
            <a:off x="112295" y="1929314"/>
            <a:ext cx="12079706" cy="49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E4850F2-D02B-29F4-53FE-F569BCBF67EE}"/>
              </a:ext>
            </a:extLst>
          </p:cNvPr>
          <p:cNvSpPr/>
          <p:nvPr userDrawn="1"/>
        </p:nvSpPr>
        <p:spPr>
          <a:xfrm>
            <a:off x="0" y="1"/>
            <a:ext cx="12192000" cy="690612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0" i="0" u="none" strike="noStrike" baseline="0">
                <a:solidFill>
                  <a:srgbClr val="FFFFFF"/>
                </a:solidFill>
                <a:latin typeface="TradeGothicLTStd-BdCn20"/>
              </a:rPr>
              <a:t>FANT IC ISSIMO CI TY</a:t>
            </a:r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4196E93-0982-E7A2-0329-578CC04C64BB}"/>
              </a:ext>
            </a:extLst>
          </p:cNvPr>
          <p:cNvSpPr/>
          <p:nvPr userDrawn="1"/>
        </p:nvSpPr>
        <p:spPr>
          <a:xfrm>
            <a:off x="-96252" y="6537158"/>
            <a:ext cx="4684294" cy="368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pc="1200" baseline="0" dirty="0">
                <a:solidFill>
                  <a:srgbClr val="1DAAB7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QUICK </a:t>
            </a:r>
            <a:r>
              <a:rPr lang="it-IT" sz="1100" spc="1200" baseline="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START </a:t>
            </a:r>
            <a:r>
              <a:rPr lang="it-IT" sz="1100" spc="1200" baseline="0" dirty="0">
                <a:solidFill>
                  <a:srgbClr val="1DAAB7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GUIDE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990267D-9CA0-1C03-F1EF-ACD864A99B2A}"/>
              </a:ext>
            </a:extLst>
          </p:cNvPr>
          <p:cNvSpPr/>
          <p:nvPr userDrawn="1"/>
        </p:nvSpPr>
        <p:spPr>
          <a:xfrm>
            <a:off x="7620001" y="6561222"/>
            <a:ext cx="4684294" cy="368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pc="1200" baseline="0" dirty="0">
                <a:solidFill>
                  <a:srgbClr val="1DAAB7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OTTOBRE </a:t>
            </a:r>
            <a:r>
              <a:rPr lang="it-IT" sz="1100" spc="1200" baseline="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2023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8DCA06-69C7-F5D4-3EAD-2168DE986109}"/>
              </a:ext>
            </a:extLst>
          </p:cNvPr>
          <p:cNvSpPr/>
          <p:nvPr userDrawn="1"/>
        </p:nvSpPr>
        <p:spPr>
          <a:xfrm>
            <a:off x="-124996" y="11772"/>
            <a:ext cx="5331995" cy="368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it-IT" sz="1100" kern="1200" spc="1200" baseline="0" dirty="0">
                <a:solidFill>
                  <a:srgbClr val="1DAAB7"/>
                </a:solidFill>
                <a:latin typeface="DIN Pro Black" panose="020B0A04020101010102" pitchFamily="34" charset="0"/>
                <a:ea typeface="+mn-ea"/>
              </a:rPr>
              <a:t>FANTIC </a:t>
            </a:r>
            <a:r>
              <a:rPr lang="it-IT" sz="1100" kern="1200" spc="1200" baseline="0" dirty="0">
                <a:solidFill>
                  <a:schemeClr val="tx1"/>
                </a:solidFill>
                <a:latin typeface="DIN Pro Black" panose="020B0A04020101010102" pitchFamily="34" charset="0"/>
                <a:ea typeface="+mn-ea"/>
              </a:rPr>
              <a:t>URBAN</a:t>
            </a:r>
            <a:r>
              <a:rPr lang="it-IT" sz="1100" kern="1200" spc="1200" baseline="0" dirty="0">
                <a:solidFill>
                  <a:srgbClr val="1DAAB7"/>
                </a:solidFill>
                <a:latin typeface="DIN Pro Black" panose="020B0A04020101010102" pitchFamily="34" charset="0"/>
                <a:ea typeface="+mn-ea"/>
              </a:rPr>
              <a:t> MOBILITY</a:t>
            </a:r>
          </a:p>
        </p:txBody>
      </p:sp>
    </p:spTree>
    <p:extLst>
      <p:ext uri="{BB962C8B-B14F-4D97-AF65-F5344CB8AC3E}">
        <p14:creationId xmlns:p14="http://schemas.microsoft.com/office/powerpoint/2010/main" val="94664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Corso 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3F061-056A-4576-B763-4036067C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74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Corso 2023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3F061-056A-4576-B763-4036067C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09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Corso 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3F061-056A-4576-B763-4036067C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4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Corso 2023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3F061-056A-4576-B763-4036067C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8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Corso 2023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3F061-056A-4576-B763-4036067C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89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Corso 2023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3F061-056A-4576-B763-4036067C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58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Corso 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3F061-056A-4576-B763-4036067C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38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Corso 2023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3F061-056A-4576-B763-4036067CDE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26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64BEC5FF-A5F5-4B81-801D-A0D82BD742A4}"/>
              </a:ext>
            </a:extLst>
          </p:cNvPr>
          <p:cNvSpPr/>
          <p:nvPr userDrawn="1"/>
        </p:nvSpPr>
        <p:spPr>
          <a:xfrm>
            <a:off x="0" y="3781"/>
            <a:ext cx="12192000" cy="4130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FDE583F1-F4D8-4B3D-B89A-EF4A87D9BF27}"/>
              </a:ext>
            </a:extLst>
          </p:cNvPr>
          <p:cNvSpPr/>
          <p:nvPr userDrawn="1"/>
        </p:nvSpPr>
        <p:spPr>
          <a:xfrm>
            <a:off x="0" y="6444922"/>
            <a:ext cx="12192000" cy="4130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2ABF35E-D2BC-4B6B-86A6-ADD8860356B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86" y="-1"/>
            <a:ext cx="1558014" cy="4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1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ech.support@fanticmotor.it" TargetMode="External"/><Relationship Id="rId2" Type="http://schemas.openxmlformats.org/officeDocument/2006/relationships/hyperlink" Target="mailto:ricambi@fanticmotor.i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ealer.support@fanticmotor.i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A2F35.46F7AD60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fanticmotor.i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ntic.com/Dealer-Locator.cshtml?country=65&amp;lang=F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ntic-store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A2AD63-D65A-431C-95D2-EA2AF81BD622}"/>
              </a:ext>
            </a:extLst>
          </p:cNvPr>
          <p:cNvSpPr txBox="1"/>
          <p:nvPr/>
        </p:nvSpPr>
        <p:spPr>
          <a:xfrm>
            <a:off x="0" y="1355853"/>
            <a:ext cx="9515475" cy="1569660"/>
          </a:xfrm>
          <a:prstGeom prst="rect">
            <a:avLst/>
          </a:prstGeom>
          <a:solidFill>
            <a:schemeClr val="bg2"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PRÉSENTATION DU SERVICE </a:t>
            </a:r>
            <a:b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Light" pitchFamily="50" charset="0"/>
                <a:ea typeface="Verdana" panose="020B0604030504040204" pitchFamily="34" charset="0"/>
              </a:rPr>
            </a:b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APRÈS-VENTE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C3EA42-7438-A3EB-9B67-674C3AC845E0}"/>
              </a:ext>
            </a:extLst>
          </p:cNvPr>
          <p:cNvSpPr txBox="1"/>
          <p:nvPr/>
        </p:nvSpPr>
        <p:spPr>
          <a:xfrm>
            <a:off x="10458450" y="648866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Janvier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1291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59AAC-D2DD-7E4C-CE11-59DDC65A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1579"/>
            <a:ext cx="12192001" cy="1325563"/>
          </a:xfrm>
        </p:spPr>
        <p:txBody>
          <a:bodyPr/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Consultation des catalogues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43FD33-F52F-1448-95A6-F1DE5B01E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827"/>
            <a:ext cx="10515600" cy="4747658"/>
          </a:xfrm>
        </p:spPr>
        <p:txBody>
          <a:bodyPr/>
          <a:lstStyle/>
          <a:p>
            <a:pPr marL="0" indent="0" algn="ctr">
              <a:buNone/>
            </a:pPr>
            <a:r>
              <a:rPr lang="it-IT" sz="2000" dirty="0">
                <a:latin typeface="GothamLight" pitchFamily="50" charset="0"/>
              </a:rPr>
              <a:t>Fantic store -&gt; </a:t>
            </a:r>
            <a:r>
              <a:rPr lang="it-IT" sz="2000" dirty="0" err="1">
                <a:latin typeface="GothamLight" pitchFamily="50" charset="0"/>
              </a:rPr>
              <a:t>Documentation</a:t>
            </a:r>
            <a:r>
              <a:rPr lang="it-IT" sz="2000" dirty="0">
                <a:latin typeface="GothamLight" pitchFamily="50" charset="0"/>
              </a:rPr>
              <a:t> -&gt; </a:t>
            </a:r>
            <a:r>
              <a:rPr lang="it-IT" sz="2000" dirty="0" err="1">
                <a:latin typeface="GothamLight" pitchFamily="50" charset="0"/>
              </a:rPr>
              <a:t>Catalogues</a:t>
            </a:r>
            <a:r>
              <a:rPr lang="it-IT" sz="2000" dirty="0">
                <a:latin typeface="GothamLight" pitchFamily="50" charset="0"/>
              </a:rPr>
              <a:t> de </a:t>
            </a:r>
            <a:r>
              <a:rPr lang="it-IT" sz="2000" dirty="0" err="1">
                <a:latin typeface="GothamLight" pitchFamily="50" charset="0"/>
              </a:rPr>
              <a:t>Pièces</a:t>
            </a:r>
            <a:r>
              <a:rPr lang="it-IT" sz="2000" dirty="0">
                <a:latin typeface="GothamLight" pitchFamily="50" charset="0"/>
              </a:rPr>
              <a:t> </a:t>
            </a:r>
            <a:r>
              <a:rPr lang="it-IT" sz="2000" dirty="0" err="1">
                <a:latin typeface="GothamLight" pitchFamily="50" charset="0"/>
              </a:rPr>
              <a:t>détachées</a:t>
            </a:r>
            <a:r>
              <a:rPr lang="it-IT" sz="2000" dirty="0">
                <a:latin typeface="GothamLight" pitchFamily="50" charset="0"/>
              </a:rPr>
              <a:t> et </a:t>
            </a:r>
            <a:r>
              <a:rPr lang="it-IT" sz="2000" dirty="0" err="1">
                <a:latin typeface="GothamLight" pitchFamily="50" charset="0"/>
              </a:rPr>
              <a:t>des</a:t>
            </a:r>
            <a:r>
              <a:rPr lang="it-IT" sz="2000" dirty="0">
                <a:latin typeface="GothamLight" pitchFamily="50" charset="0"/>
              </a:rPr>
              <a:t> </a:t>
            </a:r>
            <a:r>
              <a:rPr lang="it-IT" sz="2000" dirty="0" err="1">
                <a:latin typeface="GothamLight" pitchFamily="50" charset="0"/>
              </a:rPr>
              <a:t>accessoires</a:t>
            </a:r>
            <a:endParaRPr lang="it-IT" sz="2000" dirty="0">
              <a:latin typeface="GothamLight" pitchFamily="50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5163215-65B0-3E21-5D85-5AE04143F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589" y="3071892"/>
            <a:ext cx="5312036" cy="14624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F79C5B2-919F-6450-B28A-F724620BD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920" y="3068914"/>
            <a:ext cx="4731210" cy="308694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06002D-C957-7D4E-DC9E-34721E07D82E}"/>
              </a:ext>
            </a:extLst>
          </p:cNvPr>
          <p:cNvSpPr txBox="1"/>
          <p:nvPr/>
        </p:nvSpPr>
        <p:spPr>
          <a:xfrm>
            <a:off x="838200" y="2317072"/>
            <a:ext cx="473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®"/>
            </a:pPr>
            <a:r>
              <a:rPr lang="it-IT" dirty="0">
                <a:latin typeface="GothamLight" pitchFamily="50" charset="0"/>
              </a:rPr>
              <a:t>Recherche par </a:t>
            </a:r>
            <a:r>
              <a:rPr lang="it-IT" dirty="0" err="1">
                <a:latin typeface="GothamLight" pitchFamily="50" charset="0"/>
              </a:rPr>
              <a:t>modèles</a:t>
            </a:r>
            <a:r>
              <a:rPr lang="it-IT" dirty="0">
                <a:latin typeface="GothamLight" pitchFamily="50" charset="0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D03420-D829-5966-CFE5-A6868CD0748A}"/>
              </a:ext>
            </a:extLst>
          </p:cNvPr>
          <p:cNvSpPr txBox="1"/>
          <p:nvPr/>
        </p:nvSpPr>
        <p:spPr>
          <a:xfrm>
            <a:off x="6326589" y="2394851"/>
            <a:ext cx="531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®"/>
            </a:pPr>
            <a:r>
              <a:rPr lang="it-IT" dirty="0">
                <a:latin typeface="GothamLight" pitchFamily="50" charset="0"/>
              </a:rPr>
              <a:t>Recherche par code </a:t>
            </a:r>
            <a:r>
              <a:rPr lang="it-IT" dirty="0" err="1">
                <a:latin typeface="GothamLight" pitchFamily="50" charset="0"/>
              </a:rPr>
              <a:t>série</a:t>
            </a:r>
            <a:endParaRPr lang="it-IT" dirty="0">
              <a:latin typeface="Gotham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0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197A37-72C5-C75F-3BC5-091E1F1E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55794"/>
            <a:ext cx="12191999" cy="775778"/>
          </a:xfrm>
        </p:spPr>
        <p:txBody>
          <a:bodyPr/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Placement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des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commandes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Light" pitchFamily="50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3AFCE5-C6C2-8048-DCBB-6123A53CF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215" y="203972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GothamLight" pitchFamily="50" charset="0"/>
              </a:rPr>
              <a:t>Les commandes de pièces détachées ne sont valables que si elles sont introduites via le portail</a:t>
            </a:r>
            <a:endParaRPr lang="it-IT" sz="1400" u="sng" dirty="0">
              <a:latin typeface="GothamLight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2000" dirty="0">
              <a:latin typeface="GothamLight" pitchFamily="50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GothamLight" pitchFamily="50" charset="0"/>
              </a:rPr>
              <a:t>Cherchez les pièces détachées souhaitées dans les Catalogues, sélectionnez-les et remplissez le panier d'achat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400" dirty="0">
              <a:latin typeface="GothamLight" pitchFamily="50" charset="0"/>
            </a:endParaRPr>
          </a:p>
          <a:p>
            <a:pPr algn="just">
              <a:lnSpc>
                <a:spcPct val="100000"/>
              </a:lnSpc>
              <a:buFont typeface="Symbol" panose="05050102010706020507" pitchFamily="18" charset="2"/>
              <a:buChar char="®"/>
            </a:pPr>
            <a:r>
              <a:rPr lang="fr-FR" sz="1600" b="0" i="0" u="none" strike="noStrike" baseline="0" dirty="0">
                <a:solidFill>
                  <a:srgbClr val="FF0000"/>
                </a:solidFill>
                <a:latin typeface="GothamLight" pitchFamily="50" charset="0"/>
              </a:rPr>
              <a:t> L'icône apparaît en rouge avec un panier blanc si le composant est DISPONIBLE</a:t>
            </a:r>
            <a:endParaRPr lang="it-IT" sz="1600" b="0" i="0" u="none" strike="noStrike" baseline="0" dirty="0">
              <a:solidFill>
                <a:srgbClr val="000000"/>
              </a:solidFill>
              <a:latin typeface="GothamLight" pitchFamily="50" charset="0"/>
            </a:endParaRPr>
          </a:p>
          <a:p>
            <a:pPr algn="just">
              <a:lnSpc>
                <a:spcPct val="100000"/>
              </a:lnSpc>
              <a:buFont typeface="Symbol" panose="05050102010706020507" pitchFamily="18" charset="2"/>
              <a:buChar char="®"/>
            </a:pPr>
            <a:r>
              <a:rPr lang="fr-FR" sz="1600" b="0" i="0" u="none" strike="noStrike" baseline="0" dirty="0">
                <a:solidFill>
                  <a:srgbClr val="FF0000"/>
                </a:solidFill>
                <a:latin typeface="GothamLight" pitchFamily="50" charset="0"/>
              </a:rPr>
              <a:t> En revanche, l'icône est grise avec un panier noir si le composant n'est PAS DISPONIBLE</a:t>
            </a:r>
            <a:endParaRPr lang="it-IT" sz="1800" b="0" i="0" u="none" strike="noStrike" baseline="0" dirty="0">
              <a:solidFill>
                <a:srgbClr val="000000"/>
              </a:solidFill>
              <a:latin typeface="Assistant" pitchFamily="2" charset="-79"/>
            </a:endParaRPr>
          </a:p>
          <a:p>
            <a:pPr>
              <a:buFont typeface="Wingdings" panose="05000000000000000000" pitchFamily="2" charset="2"/>
              <a:buChar char="§"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5C4CAE-74A3-D778-CD47-3DB241DC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178" y="4464537"/>
            <a:ext cx="352474" cy="2286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3370F54-F1DE-2E31-6D31-EDD56B035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0178" y="4889103"/>
            <a:ext cx="353599" cy="2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671E5-FE30-0040-F93A-3868B517F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0995"/>
            <a:ext cx="12192000" cy="1325563"/>
          </a:xfrm>
        </p:spPr>
        <p:txBody>
          <a:bodyPr/>
          <a:lstStyle/>
          <a:p>
            <a:pPr algn="ctr"/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État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de la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commande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Light" pitchFamily="50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55097C-F729-D979-A616-A02B5B2BD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8" y="16392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Il existe quatre états possibles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it-IT" sz="1800" b="1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ATTENTE </a:t>
            </a:r>
            <a:r>
              <a:rPr lang="it-IT" sz="18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800" kern="100" dirty="0">
                <a:solidFill>
                  <a:schemeClr val="accent2"/>
                </a:solidFill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BALLE ORANGE</a:t>
            </a:r>
            <a:r>
              <a:rPr lang="it-IT" sz="1800" kern="100" dirty="0"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800" kern="100" dirty="0">
                <a:solidFill>
                  <a:schemeClr val="accent2"/>
                </a:solidFill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: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La commande a été envoyée à Fantic Motor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sz="1800" b="1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COURS DE TRAITEMENT </a:t>
            </a:r>
            <a:r>
              <a:rPr lang="it-IT" sz="18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800" kern="100" dirty="0">
                <a:solidFill>
                  <a:srgbClr val="0070C0"/>
                </a:solidFill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BALLE BLEUE</a:t>
            </a:r>
            <a:r>
              <a:rPr lang="it-IT" sz="18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La commande a été approuvée et prise en charge par le Département des Pièces détachées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.</a:t>
            </a:r>
            <a:endParaRPr lang="it-IT" sz="1800" b="0" i="0" u="none" strike="noStrike" baseline="0" dirty="0">
              <a:solidFill>
                <a:srgbClr val="000000"/>
              </a:solidFill>
              <a:latin typeface="GothamLight" pitchFamily="50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800" b="1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COMPLÉTÉ</a:t>
            </a:r>
            <a:r>
              <a:rPr lang="it-IT" sz="18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kern="100" dirty="0">
                <a:solidFill>
                  <a:srgbClr val="00B050"/>
                </a:solidFill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BALLE VERTE</a:t>
            </a:r>
            <a:r>
              <a:rPr lang="it-IT" sz="18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La commande a été entièrement traitée, c’est-à-dire que tous les articles de la commande ont été expédiés. Lorsque la commande est complétée, une notification par e-mail est envoyée à l’adresse indiquée dans le Profil Utilisateur</a:t>
            </a:r>
            <a:r>
              <a:rPr lang="it-IT" sz="1800" b="0" i="0" u="none" strike="noStrike" baseline="0" dirty="0">
                <a:latin typeface="GothamLight" pitchFamily="50" charset="0"/>
                <a:ea typeface="Verdana" panose="020B060403050404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sz="1800" b="1" kern="100" dirty="0"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ANNULÉ</a:t>
            </a:r>
            <a:r>
              <a:rPr lang="it-IT" sz="18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kern="100" dirty="0">
                <a:solidFill>
                  <a:srgbClr val="FF0000"/>
                </a:solidFill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BALLE ROUJE</a:t>
            </a:r>
            <a:r>
              <a:rPr lang="it-IT" sz="18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La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demande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 est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rejetée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GothamLight" pitchFamily="50" charset="0"/>
                <a:ea typeface="Verdana" panose="020B0604030504040204" pitchFamily="34" charset="0"/>
              </a:rPr>
              <a:t>.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GothamLight" pitchFamily="50" charset="0"/>
              </a:rPr>
              <a:t>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976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E9E47E-4A09-1FB3-850B-B2AC0583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7886"/>
            <a:ext cx="12321465" cy="1325563"/>
          </a:xfrm>
        </p:spPr>
        <p:txBody>
          <a:bodyPr/>
          <a:lstStyle/>
          <a:p>
            <a:pPr algn="ctr"/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Cours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 de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formation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 Fantic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051B9A-4015-6C48-937C-E19D873C2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776"/>
            <a:ext cx="10515600" cy="43513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Les compétences techniques concernant les produits Fantic peuvent être acquises par les revendeurs grâce à une formation spécifiques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Light" pitchFamily="50" charset="0"/>
              <a:ea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OBJECTIFS 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Formation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 et mise à jour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200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Présentation</a:t>
            </a:r>
            <a:r>
              <a:rPr lang="it-IT" sz="200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des</a:t>
            </a:r>
            <a:r>
              <a:rPr lang="it-IT" sz="200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nouveautés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Light" pitchFamily="50" charset="0"/>
              <a:ea typeface="Verdana" panose="020B060403050404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Focus sur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les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produits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 et sur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les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instruments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 de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diagnostic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Light" pitchFamily="50" charset="0"/>
              <a:ea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Light" pitchFamily="50" charset="0"/>
              <a:ea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QUAND ET COMMENT S’INSCRIRE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Les cours sont généralement organisés pendant la période hivernale, mais pas seulement. Il est important que les revendeurs consultent régulièrement les bulletins mails et les circulaires correspondantes.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Light" pitchFamily="50" charset="0"/>
              <a:ea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 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316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444EF-41A6-3217-52F9-9E84F55A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5617"/>
            <a:ext cx="12192000" cy="1325563"/>
          </a:xfrm>
        </p:spPr>
        <p:txBody>
          <a:bodyPr/>
          <a:lstStyle/>
          <a:p>
            <a:pPr algn="ctr"/>
            <a:r>
              <a:rPr lang="it-IT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Cours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 de </a:t>
            </a:r>
            <a:r>
              <a:rPr lang="it-IT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formation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 en </a:t>
            </a:r>
            <a:r>
              <a:rPr lang="it-IT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ligne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 2024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512C7-7EAA-1D1F-4E02-63944A0A4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82"/>
            <a:ext cx="10515600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it-IT" sz="2400" b="1" dirty="0">
                <a:latin typeface="GothamLight" pitchFamily="50" charset="0"/>
              </a:rPr>
              <a:t>30 </a:t>
            </a:r>
            <a:r>
              <a:rPr lang="it-IT" sz="2400" b="1" dirty="0" err="1">
                <a:latin typeface="GothamLight" pitchFamily="50" charset="0"/>
              </a:rPr>
              <a:t>Janvier</a:t>
            </a:r>
            <a:r>
              <a:rPr lang="it-IT" sz="2400" b="1" dirty="0">
                <a:latin typeface="GothamLight" pitchFamily="50" charset="0"/>
              </a:rPr>
              <a:t> </a:t>
            </a:r>
            <a:r>
              <a:rPr lang="it-IT" sz="2400" b="1" dirty="0" err="1">
                <a:latin typeface="GothamLight" pitchFamily="50" charset="0"/>
              </a:rPr>
              <a:t>matin</a:t>
            </a:r>
            <a:r>
              <a:rPr lang="it-IT" sz="2400" b="1" dirty="0">
                <a:latin typeface="GothamLight" pitchFamily="50" charset="0"/>
              </a:rPr>
              <a:t> </a:t>
            </a:r>
            <a:r>
              <a:rPr lang="it-IT" sz="2400" dirty="0">
                <a:latin typeface="GothamLight" pitchFamily="50" charset="0"/>
              </a:rPr>
              <a:t>: </a:t>
            </a:r>
            <a:r>
              <a:rPr lang="it-IT" sz="2400" dirty="0" err="1">
                <a:latin typeface="GothamLight" pitchFamily="50" charset="0"/>
              </a:rPr>
              <a:t>cours</a:t>
            </a:r>
            <a:r>
              <a:rPr lang="it-IT" sz="2400" dirty="0">
                <a:latin typeface="GothamLight" pitchFamily="50" charset="0"/>
              </a:rPr>
              <a:t> de </a:t>
            </a:r>
            <a:r>
              <a:rPr lang="it-IT" sz="2400" dirty="0" err="1">
                <a:latin typeface="GothamLight" pitchFamily="50" charset="0"/>
              </a:rPr>
              <a:t>formation</a:t>
            </a:r>
            <a:r>
              <a:rPr lang="it-IT" sz="2400" dirty="0">
                <a:latin typeface="GothamLight" pitchFamily="50" charset="0"/>
              </a:rPr>
              <a:t> sur </a:t>
            </a:r>
            <a:r>
              <a:rPr lang="it-IT" sz="2400" dirty="0" err="1">
                <a:latin typeface="GothamLight" pitchFamily="50" charset="0"/>
              </a:rPr>
              <a:t>tous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les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véhicules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routiers</a:t>
            </a:r>
            <a:r>
              <a:rPr lang="it-IT" sz="2400" dirty="0">
                <a:latin typeface="GothamLight" pitchFamily="50" charset="0"/>
              </a:rPr>
              <a:t> (</a:t>
            </a:r>
            <a:r>
              <a:rPr lang="it-IT" sz="2400" dirty="0" err="1">
                <a:latin typeface="GothamLight" pitchFamily="50" charset="0"/>
              </a:rPr>
              <a:t>famille</a:t>
            </a:r>
            <a:r>
              <a:rPr lang="it-IT" sz="2400" dirty="0">
                <a:latin typeface="GothamLight" pitchFamily="50" charset="0"/>
              </a:rPr>
              <a:t> Caballero, TL, Enduro, Motard)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sz="2400" dirty="0">
              <a:latin typeface="GothamLight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it-IT" sz="2400" b="1" dirty="0">
                <a:latin typeface="GothamLight" pitchFamily="50" charset="0"/>
              </a:rPr>
              <a:t>6 </a:t>
            </a:r>
            <a:r>
              <a:rPr lang="it-IT" sz="2400" b="1" dirty="0" err="1">
                <a:latin typeface="GothamLight" pitchFamily="50" charset="0"/>
              </a:rPr>
              <a:t>Février</a:t>
            </a:r>
            <a:r>
              <a:rPr lang="it-IT" sz="2400" b="1" dirty="0">
                <a:latin typeface="GothamLight" pitchFamily="50" charset="0"/>
              </a:rPr>
              <a:t> </a:t>
            </a:r>
            <a:r>
              <a:rPr lang="it-IT" sz="2400" b="1" dirty="0" err="1">
                <a:latin typeface="GothamLight" pitchFamily="50" charset="0"/>
              </a:rPr>
              <a:t>matin</a:t>
            </a:r>
            <a:r>
              <a:rPr lang="it-IT" sz="2400" b="1" dirty="0">
                <a:latin typeface="GothamLight" pitchFamily="50" charset="0"/>
              </a:rPr>
              <a:t> </a:t>
            </a:r>
            <a:r>
              <a:rPr lang="it-IT" sz="2400" dirty="0">
                <a:latin typeface="GothamLight" pitchFamily="50" charset="0"/>
              </a:rPr>
              <a:t>: </a:t>
            </a:r>
            <a:r>
              <a:rPr lang="it-IT" sz="2400" dirty="0" err="1">
                <a:latin typeface="GothamLight" pitchFamily="50" charset="0"/>
              </a:rPr>
              <a:t>cours</a:t>
            </a:r>
            <a:r>
              <a:rPr lang="it-IT" sz="2400" dirty="0">
                <a:latin typeface="GothamLight" pitchFamily="50" charset="0"/>
              </a:rPr>
              <a:t> de </a:t>
            </a:r>
            <a:r>
              <a:rPr lang="it-IT" sz="2400" dirty="0" err="1">
                <a:latin typeface="GothamLight" pitchFamily="50" charset="0"/>
              </a:rPr>
              <a:t>formation</a:t>
            </a:r>
            <a:r>
              <a:rPr lang="it-IT" sz="2400" dirty="0">
                <a:latin typeface="GothamLight" pitchFamily="50" charset="0"/>
              </a:rPr>
              <a:t> sur </a:t>
            </a:r>
            <a:r>
              <a:rPr lang="it-IT" sz="2400" dirty="0" err="1">
                <a:latin typeface="GothamLight" pitchFamily="50" charset="0"/>
              </a:rPr>
              <a:t>tous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les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véhicules</a:t>
            </a:r>
            <a:r>
              <a:rPr lang="it-IT" sz="2400" dirty="0">
                <a:latin typeface="GothamLight" pitchFamily="50" charset="0"/>
              </a:rPr>
              <a:t> Offroad (focus sur le XE 300)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sz="2400" dirty="0">
              <a:latin typeface="GothamLight" pitchFamily="50" charset="0"/>
            </a:endParaRPr>
          </a:p>
          <a:p>
            <a:pPr algn="just">
              <a:lnSpc>
                <a:spcPct val="100000"/>
              </a:lnSpc>
            </a:pPr>
            <a:r>
              <a:rPr lang="it-IT" sz="2400" b="1" dirty="0">
                <a:latin typeface="GothamLight" pitchFamily="50" charset="0"/>
              </a:rPr>
              <a:t>20 </a:t>
            </a:r>
            <a:r>
              <a:rPr lang="it-IT" sz="2400" b="1" dirty="0" err="1">
                <a:latin typeface="GothamLight" pitchFamily="50" charset="0"/>
              </a:rPr>
              <a:t>Février</a:t>
            </a:r>
            <a:r>
              <a:rPr lang="it-IT" sz="2400" b="1" dirty="0">
                <a:latin typeface="GothamLight" pitchFamily="50" charset="0"/>
              </a:rPr>
              <a:t> </a:t>
            </a:r>
            <a:r>
              <a:rPr lang="it-IT" sz="2400" b="1" dirty="0" err="1">
                <a:latin typeface="GothamLight" pitchFamily="50" charset="0"/>
              </a:rPr>
              <a:t>matin</a:t>
            </a:r>
            <a:r>
              <a:rPr lang="it-IT" sz="2400" b="1" dirty="0">
                <a:latin typeface="GothamLight" pitchFamily="50" charset="0"/>
              </a:rPr>
              <a:t> </a:t>
            </a:r>
            <a:r>
              <a:rPr lang="it-IT" sz="2400" dirty="0">
                <a:latin typeface="GothamLight" pitchFamily="50" charset="0"/>
              </a:rPr>
              <a:t>: </a:t>
            </a:r>
            <a:r>
              <a:rPr lang="it-IT" sz="2400" dirty="0" err="1">
                <a:latin typeface="GothamLight" pitchFamily="50" charset="0"/>
              </a:rPr>
              <a:t>cours</a:t>
            </a:r>
            <a:r>
              <a:rPr lang="it-IT" sz="2400" dirty="0">
                <a:latin typeface="GothamLight" pitchFamily="50" charset="0"/>
              </a:rPr>
              <a:t> de </a:t>
            </a:r>
            <a:r>
              <a:rPr lang="it-IT" sz="2400" dirty="0" err="1">
                <a:latin typeface="GothamLight" pitchFamily="50" charset="0"/>
              </a:rPr>
              <a:t>formation</a:t>
            </a:r>
            <a:r>
              <a:rPr lang="it-IT" sz="2400" dirty="0">
                <a:latin typeface="GothamLight" pitchFamily="50" charset="0"/>
              </a:rPr>
              <a:t> sur le scooter </a:t>
            </a:r>
            <a:r>
              <a:rPr lang="it-IT" sz="2400" dirty="0" err="1">
                <a:latin typeface="GothamLight" pitchFamily="50" charset="0"/>
              </a:rPr>
              <a:t>électrique</a:t>
            </a:r>
            <a:r>
              <a:rPr lang="it-IT" sz="2400" dirty="0">
                <a:latin typeface="GothamLight" pitchFamily="50" charset="0"/>
              </a:rPr>
              <a:t> ISSIMO CITY</a:t>
            </a:r>
          </a:p>
        </p:txBody>
      </p:sp>
    </p:spTree>
    <p:extLst>
      <p:ext uri="{BB962C8B-B14F-4D97-AF65-F5344CB8AC3E}">
        <p14:creationId xmlns:p14="http://schemas.microsoft.com/office/powerpoint/2010/main" val="330508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DF280-586B-5E03-6F62-2C17EB38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8337"/>
            <a:ext cx="12192000" cy="1325563"/>
          </a:xfrm>
        </p:spPr>
        <p:txBody>
          <a:bodyPr/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Activation de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Garantie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Light" pitchFamily="50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908B9090-6711-611D-E6C1-5DFCEF24C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390" y="1483320"/>
            <a:ext cx="9280756" cy="823912"/>
          </a:xfrm>
        </p:spPr>
        <p:txBody>
          <a:bodyPr/>
          <a:lstStyle/>
          <a:p>
            <a:pPr algn="ctr"/>
            <a:r>
              <a:rPr lang="it-IT" sz="2000" b="0" dirty="0">
                <a:latin typeface="GothamLight" pitchFamily="50" charset="0"/>
              </a:rPr>
              <a:t>Fantic Store -&gt; </a:t>
            </a:r>
            <a:r>
              <a:rPr lang="it-IT" sz="2000" b="0" dirty="0" err="1">
                <a:latin typeface="GothamLight" pitchFamily="50" charset="0"/>
              </a:rPr>
              <a:t>Garantie</a:t>
            </a:r>
            <a:r>
              <a:rPr lang="it-IT" sz="2000" b="0" dirty="0">
                <a:latin typeface="GothamLight" pitchFamily="50" charset="0"/>
              </a:rPr>
              <a:t> -&gt; Activation de </a:t>
            </a:r>
            <a:r>
              <a:rPr lang="it-IT" sz="2000" b="0" dirty="0" err="1">
                <a:latin typeface="GothamLight" pitchFamily="50" charset="0"/>
              </a:rPr>
              <a:t>Garantie</a:t>
            </a:r>
            <a:endParaRPr lang="it-IT" sz="2000" b="0" dirty="0">
              <a:latin typeface="GothamLight" pitchFamily="50" charset="0"/>
            </a:endParaRPr>
          </a:p>
          <a:p>
            <a:pPr algn="ctr"/>
            <a:r>
              <a:rPr kumimoji="0" lang="it-IT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Il est nécessaire d’</a:t>
            </a:r>
            <a:r>
              <a:rPr kumimoji="0" lang="it-IT" sz="18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activer</a:t>
            </a:r>
            <a:r>
              <a:rPr kumimoji="0" lang="it-IT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 la </a:t>
            </a:r>
            <a:r>
              <a:rPr kumimoji="0" lang="it-IT" sz="18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garantie</a:t>
            </a:r>
            <a:r>
              <a:rPr kumimoji="0" lang="it-IT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 sur le </a:t>
            </a:r>
            <a:r>
              <a:rPr kumimoji="0" lang="it-IT" sz="18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</a:rPr>
              <a:t>vélo</a:t>
            </a:r>
            <a:r>
              <a:rPr lang="it-IT" sz="180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 </a:t>
            </a:r>
            <a:r>
              <a:rPr lang="it-IT" sz="1800" dirty="0" err="1">
                <a:solidFill>
                  <a:srgbClr val="EE1A24"/>
                </a:solidFill>
                <a:latin typeface="GothamLight" pitchFamily="50" charset="0"/>
                <a:ea typeface="Verdana" panose="020B0604030504040204" pitchFamily="34" charset="0"/>
              </a:rPr>
              <a:t>avant</a:t>
            </a:r>
            <a:r>
              <a:rPr lang="it-IT" sz="1800" b="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 d’</a:t>
            </a:r>
            <a:r>
              <a:rPr lang="it-IT" sz="1800" b="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ouvrir</a:t>
            </a:r>
            <a:r>
              <a:rPr lang="it-IT" sz="1800" b="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 une </a:t>
            </a:r>
            <a:r>
              <a:rPr lang="it-IT" sz="1800" b="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demande</a:t>
            </a:r>
            <a:r>
              <a:rPr lang="it-IT" sz="1800" b="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 d’</a:t>
            </a:r>
            <a:r>
              <a:rPr lang="it-IT" sz="1800" b="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intervention</a:t>
            </a:r>
            <a:r>
              <a:rPr lang="it-IT" sz="1800" b="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 en </a:t>
            </a:r>
            <a:r>
              <a:rPr lang="it-IT" sz="1800" b="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</a:rPr>
              <a:t>garantie</a:t>
            </a:r>
            <a:endParaRPr lang="it-IT" sz="1800" b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42B528-E840-CCB4-75EF-DE067E01AF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Light" pitchFamily="50" charset="0"/>
              <a:ea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Light" pitchFamily="50" charset="0"/>
              <a:ea typeface="Verdana" panose="020B0604030504040204" pitchFamily="34" charset="0"/>
            </a:endParaRP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600E573E-5FD7-846F-7C14-17607815A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3321485"/>
            <a:ext cx="5183188" cy="18748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Il est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important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d’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insérer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l’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adresse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complète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du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client : rue,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numéro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civique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, code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postal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, ville. </a:t>
            </a:r>
          </a:p>
          <a:p>
            <a:endParaRPr lang="it-IT" dirty="0"/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0D6B536A-6D72-C344-3175-8A26DF5AF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745222"/>
            <a:ext cx="5183188" cy="1152525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Remplir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le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formulaire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de la nouvelle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demande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d’Activation et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joindre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les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documents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requis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Light" pitchFamily="50" charset="0"/>
              <a:ea typeface="Verdana" panose="020B0604030504040204" pitchFamily="34" charset="0"/>
              <a:cs typeface="+mn-cs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501B08-270B-168C-57A0-869B3243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73" y="2505075"/>
            <a:ext cx="5319816" cy="35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6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7B746-50AD-C6CC-58A1-E11094A6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3351"/>
            <a:ext cx="12192000" cy="1325563"/>
          </a:xfrm>
        </p:spPr>
        <p:txBody>
          <a:bodyPr/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Activation de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Garantie</a:t>
            </a:r>
            <a:endParaRPr lang="it-IT" sz="3200" b="1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4051236-6D49-A5C6-537F-EAD72577BF2B}"/>
              </a:ext>
            </a:extLst>
          </p:cNvPr>
          <p:cNvSpPr/>
          <p:nvPr/>
        </p:nvSpPr>
        <p:spPr>
          <a:xfrm>
            <a:off x="696026" y="2781325"/>
            <a:ext cx="2667699" cy="15351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othamLight" pitchFamily="50" charset="0"/>
              </a:rPr>
              <a:t>Un </a:t>
            </a:r>
            <a:r>
              <a:rPr lang="it-IT" dirty="0" err="1">
                <a:solidFill>
                  <a:schemeClr val="tx1"/>
                </a:solidFill>
                <a:latin typeface="GothamLight" pitchFamily="50" charset="0"/>
              </a:rPr>
              <a:t>operateur</a:t>
            </a:r>
            <a:r>
              <a:rPr lang="it-IT" dirty="0">
                <a:solidFill>
                  <a:schemeClr val="tx1"/>
                </a:solidFill>
                <a:latin typeface="GothamLight" pitchFamily="50" charset="0"/>
              </a:rPr>
              <a:t> Fantic </a:t>
            </a:r>
            <a:r>
              <a:rPr lang="it-IT" dirty="0" err="1">
                <a:solidFill>
                  <a:schemeClr val="tx1"/>
                </a:solidFill>
                <a:latin typeface="GothamLight" pitchFamily="50" charset="0"/>
              </a:rPr>
              <a:t>prend</a:t>
            </a:r>
            <a:r>
              <a:rPr lang="it-IT" dirty="0">
                <a:solidFill>
                  <a:schemeClr val="tx1"/>
                </a:solidFill>
                <a:latin typeface="GothamLight" pitchFamily="50" charset="0"/>
              </a:rPr>
              <a:t> en </a:t>
            </a:r>
            <a:r>
              <a:rPr lang="it-IT" dirty="0" err="1">
                <a:solidFill>
                  <a:schemeClr val="tx1"/>
                </a:solidFill>
                <a:latin typeface="GothamLight" pitchFamily="50" charset="0"/>
              </a:rPr>
              <a:t>charge</a:t>
            </a:r>
            <a:r>
              <a:rPr lang="it-IT" dirty="0">
                <a:solidFill>
                  <a:schemeClr val="tx1"/>
                </a:solidFill>
                <a:latin typeface="GothamLight" pitchFamily="50" charset="0"/>
              </a:rPr>
              <a:t> la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GothamLight" pitchFamily="50" charset="0"/>
              </a:rPr>
              <a:t>nouvelle </a:t>
            </a:r>
            <a:r>
              <a:rPr lang="it-IT" dirty="0" err="1">
                <a:solidFill>
                  <a:schemeClr val="tx1"/>
                </a:solidFill>
                <a:latin typeface="GothamLight" pitchFamily="50" charset="0"/>
              </a:rPr>
              <a:t>Demande</a:t>
            </a:r>
            <a:endParaRPr lang="it-IT" dirty="0">
              <a:solidFill>
                <a:schemeClr val="tx1"/>
              </a:solidFill>
              <a:latin typeface="GothamLight" pitchFamily="50" charset="0"/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0411570-3565-EAEE-3A39-8F8EF206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407" y="1985301"/>
            <a:ext cx="2176244" cy="10434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it-IT" sz="1800" dirty="0" err="1">
                <a:solidFill>
                  <a:schemeClr val="tx1"/>
                </a:solidFill>
                <a:latin typeface="GothamLight" pitchFamily="50" charset="0"/>
              </a:rPr>
              <a:t>Les</a:t>
            </a:r>
            <a:r>
              <a:rPr lang="it-IT" sz="1800" dirty="0">
                <a:solidFill>
                  <a:schemeClr val="tx1"/>
                </a:solidFill>
                <a:latin typeface="GothamLight" pitchFamily="50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othamLight" pitchFamily="50" charset="0"/>
              </a:rPr>
              <a:t>données</a:t>
            </a:r>
            <a:r>
              <a:rPr lang="it-IT" sz="1800" dirty="0">
                <a:solidFill>
                  <a:schemeClr val="tx1"/>
                </a:solidFill>
                <a:latin typeface="GothamLight" pitchFamily="50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othamLight" pitchFamily="50" charset="0"/>
              </a:rPr>
              <a:t>insérées</a:t>
            </a:r>
            <a:r>
              <a:rPr lang="it-IT" sz="1800" dirty="0">
                <a:solidFill>
                  <a:schemeClr val="tx1"/>
                </a:solidFill>
                <a:latin typeface="GothamLight" pitchFamily="50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othamLight" pitchFamily="50" charset="0"/>
              </a:rPr>
              <a:t>sont</a:t>
            </a:r>
            <a:r>
              <a:rPr lang="it-IT" sz="1800" dirty="0">
                <a:solidFill>
                  <a:schemeClr val="tx1"/>
                </a:solidFill>
                <a:latin typeface="GothamLight" pitchFamily="50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othamLight" pitchFamily="50" charset="0"/>
              </a:rPr>
              <a:t>correctes</a:t>
            </a:r>
            <a:endParaRPr lang="it-IT" sz="1800" dirty="0">
              <a:solidFill>
                <a:schemeClr val="tx1"/>
              </a:solidFill>
              <a:latin typeface="GothamLight" pitchFamily="50" charset="0"/>
            </a:endParaRPr>
          </a:p>
        </p:txBody>
      </p:sp>
      <p:sp>
        <p:nvSpPr>
          <p:cNvPr id="10" name="Segnaposto contenuto 8">
            <a:extLst>
              <a:ext uri="{FF2B5EF4-FFF2-40B4-BE49-F238E27FC236}">
                <a16:creationId xmlns:a16="http://schemas.microsoft.com/office/drawing/2014/main" id="{0A482027-DFE6-66D0-3DC5-C53C7D31EE85}"/>
              </a:ext>
            </a:extLst>
          </p:cNvPr>
          <p:cNvSpPr txBox="1">
            <a:spLocks/>
          </p:cNvSpPr>
          <p:nvPr/>
        </p:nvSpPr>
        <p:spPr>
          <a:xfrm>
            <a:off x="4633937" y="4138128"/>
            <a:ext cx="2214714" cy="11196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 err="1">
                <a:solidFill>
                  <a:schemeClr val="tx1"/>
                </a:solidFill>
                <a:latin typeface="GothamLight" pitchFamily="50" charset="0"/>
              </a:rPr>
              <a:t>Les</a:t>
            </a:r>
            <a:r>
              <a:rPr lang="it-IT" sz="1800" dirty="0">
                <a:solidFill>
                  <a:schemeClr val="tx1"/>
                </a:solidFill>
                <a:latin typeface="GothamLight" pitchFamily="50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othamLight" pitchFamily="50" charset="0"/>
              </a:rPr>
              <a:t>donnes</a:t>
            </a:r>
            <a:r>
              <a:rPr lang="it-IT" sz="1800" dirty="0">
                <a:solidFill>
                  <a:schemeClr val="tx1"/>
                </a:solidFill>
                <a:latin typeface="GothamLight" pitchFamily="50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GothamLight" pitchFamily="50" charset="0"/>
              </a:rPr>
              <a:t>insérées</a:t>
            </a:r>
            <a:r>
              <a:rPr lang="it-IT" sz="1800" dirty="0">
                <a:solidFill>
                  <a:schemeClr val="tx1"/>
                </a:solidFill>
                <a:latin typeface="GothamLight" pitchFamily="50" charset="0"/>
              </a:rPr>
              <a:t> NE </a:t>
            </a:r>
            <a:r>
              <a:rPr lang="it-IT" sz="1800" dirty="0" err="1">
                <a:solidFill>
                  <a:schemeClr val="tx1"/>
                </a:solidFill>
                <a:latin typeface="GothamLight" pitchFamily="50" charset="0"/>
              </a:rPr>
              <a:t>sont</a:t>
            </a:r>
            <a:r>
              <a:rPr lang="it-IT" sz="1800" dirty="0">
                <a:solidFill>
                  <a:schemeClr val="tx1"/>
                </a:solidFill>
                <a:latin typeface="GothamLight" pitchFamily="50" charset="0"/>
              </a:rPr>
              <a:t> PAS </a:t>
            </a:r>
            <a:r>
              <a:rPr lang="it-IT" sz="1800" dirty="0" err="1">
                <a:solidFill>
                  <a:schemeClr val="tx1"/>
                </a:solidFill>
                <a:latin typeface="GothamLight" pitchFamily="50" charset="0"/>
              </a:rPr>
              <a:t>correctes</a:t>
            </a:r>
            <a:endParaRPr lang="it-IT" sz="1800" dirty="0">
              <a:solidFill>
                <a:schemeClr val="tx1"/>
              </a:solidFill>
              <a:latin typeface="GothamLight" pitchFamily="50" charset="0"/>
            </a:endParaRPr>
          </a:p>
        </p:txBody>
      </p:sp>
      <p:sp>
        <p:nvSpPr>
          <p:cNvPr id="11" name="Segnaposto contenuto 8">
            <a:extLst>
              <a:ext uri="{FF2B5EF4-FFF2-40B4-BE49-F238E27FC236}">
                <a16:creationId xmlns:a16="http://schemas.microsoft.com/office/drawing/2014/main" id="{82A444DD-9853-F1D6-DA7E-0484FA6E78B5}"/>
              </a:ext>
            </a:extLst>
          </p:cNvPr>
          <p:cNvSpPr txBox="1">
            <a:spLocks/>
          </p:cNvSpPr>
          <p:nvPr/>
        </p:nvSpPr>
        <p:spPr>
          <a:xfrm>
            <a:off x="8229595" y="1844462"/>
            <a:ext cx="3132592" cy="12313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  <a:latin typeface="GothamLight" pitchFamily="50" charset="0"/>
              </a:rPr>
              <a:t>La </a:t>
            </a:r>
            <a:r>
              <a:rPr lang="it-IT" sz="1800" dirty="0" err="1">
                <a:solidFill>
                  <a:schemeClr val="tx1"/>
                </a:solidFill>
                <a:latin typeface="GothamLight" pitchFamily="50" charset="0"/>
              </a:rPr>
              <a:t>demande</a:t>
            </a:r>
            <a:r>
              <a:rPr lang="it-IT" sz="1800" dirty="0">
                <a:solidFill>
                  <a:schemeClr val="tx1"/>
                </a:solidFill>
                <a:latin typeface="GothamLight" pitchFamily="50" charset="0"/>
              </a:rPr>
              <a:t> sera </a:t>
            </a:r>
            <a:r>
              <a:rPr lang="it-IT" dirty="0">
                <a:solidFill>
                  <a:srgbClr val="00B050"/>
                </a:solidFill>
                <a:latin typeface="GothamLight" pitchFamily="50" charset="0"/>
              </a:rPr>
              <a:t>COMPLÉTÉE</a:t>
            </a:r>
          </a:p>
        </p:txBody>
      </p:sp>
      <p:sp>
        <p:nvSpPr>
          <p:cNvPr id="12" name="Segnaposto contenuto 8">
            <a:extLst>
              <a:ext uri="{FF2B5EF4-FFF2-40B4-BE49-F238E27FC236}">
                <a16:creationId xmlns:a16="http://schemas.microsoft.com/office/drawing/2014/main" id="{AF7D596A-CA67-A6BB-C90A-ECE86DA6FEF9}"/>
              </a:ext>
            </a:extLst>
          </p:cNvPr>
          <p:cNvSpPr txBox="1">
            <a:spLocks/>
          </p:cNvSpPr>
          <p:nvPr/>
        </p:nvSpPr>
        <p:spPr>
          <a:xfrm>
            <a:off x="8229595" y="3875490"/>
            <a:ext cx="3124205" cy="13712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800" b="0" i="0" u="none" strike="noStrike" baseline="0" dirty="0">
              <a:solidFill>
                <a:srgbClr val="000000"/>
              </a:solidFill>
              <a:latin typeface="Assistant" pitchFamily="2" charset="-79"/>
            </a:endParaRPr>
          </a:p>
          <a:p>
            <a:pPr marL="0" indent="0">
              <a:buNone/>
            </a:pPr>
            <a:endParaRPr lang="it-IT" sz="1800" dirty="0">
              <a:solidFill>
                <a:srgbClr val="000000"/>
              </a:solidFill>
              <a:latin typeface="Assistant" pitchFamily="2" charset="-79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8BADB58-A6E0-1301-9C15-55F7DDDE4F9D}"/>
              </a:ext>
            </a:extLst>
          </p:cNvPr>
          <p:cNvSpPr txBox="1"/>
          <p:nvPr/>
        </p:nvSpPr>
        <p:spPr>
          <a:xfrm>
            <a:off x="8140412" y="3980423"/>
            <a:ext cx="3302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GothamLight" pitchFamily="50" charset="0"/>
              </a:rPr>
              <a:t>Le revendeur </a:t>
            </a:r>
            <a:r>
              <a:rPr lang="it-IT" dirty="0" err="1">
                <a:latin typeface="GothamLight" pitchFamily="50" charset="0"/>
              </a:rPr>
              <a:t>recevra</a:t>
            </a:r>
            <a:r>
              <a:rPr lang="it-IT" dirty="0">
                <a:latin typeface="GothamLight" pitchFamily="50" charset="0"/>
              </a:rPr>
              <a:t> une </a:t>
            </a:r>
            <a:r>
              <a:rPr lang="it-IT" dirty="0" err="1">
                <a:latin typeface="GothamLight" pitchFamily="50" charset="0"/>
              </a:rPr>
              <a:t>notification</a:t>
            </a:r>
            <a:r>
              <a:rPr lang="it-IT" dirty="0">
                <a:latin typeface="GothamLight" pitchFamily="50" charset="0"/>
              </a:rPr>
              <a:t> </a:t>
            </a:r>
            <a:r>
              <a:rPr lang="it-IT" dirty="0" err="1">
                <a:latin typeface="GothamLight" pitchFamily="50" charset="0"/>
              </a:rPr>
              <a:t>indiquant</a:t>
            </a:r>
            <a:r>
              <a:rPr lang="it-IT" dirty="0">
                <a:latin typeface="GothamLight" pitchFamily="50" charset="0"/>
              </a:rPr>
              <a:t> ce qui est nécessaire CORRIGER/MODIFIER</a:t>
            </a:r>
            <a:endParaRPr lang="it-IT" sz="1800" b="0" i="0" u="none" strike="noStrike" baseline="0" dirty="0">
              <a:solidFill>
                <a:srgbClr val="000000"/>
              </a:solidFill>
              <a:latin typeface="GothamLight" pitchFamily="50" charset="0"/>
            </a:endParaRPr>
          </a:p>
          <a:p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9A5AF1C-356B-54CE-4AF1-7C50456E979B}"/>
              </a:ext>
            </a:extLst>
          </p:cNvPr>
          <p:cNvCxnSpPr>
            <a:cxnSpLocks/>
          </p:cNvCxnSpPr>
          <p:nvPr/>
        </p:nvCxnSpPr>
        <p:spPr>
          <a:xfrm flipV="1">
            <a:off x="3702167" y="2404539"/>
            <a:ext cx="689472" cy="274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120461E-5557-DBD4-204A-5B109536E04C}"/>
              </a:ext>
            </a:extLst>
          </p:cNvPr>
          <p:cNvCxnSpPr>
            <a:cxnSpLocks/>
          </p:cNvCxnSpPr>
          <p:nvPr/>
        </p:nvCxnSpPr>
        <p:spPr>
          <a:xfrm>
            <a:off x="3635448" y="4404220"/>
            <a:ext cx="756191" cy="314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3AA8584-41F9-EF28-9123-23B2F1F4293D}"/>
              </a:ext>
            </a:extLst>
          </p:cNvPr>
          <p:cNvCxnSpPr>
            <a:cxnSpLocks/>
          </p:cNvCxnSpPr>
          <p:nvPr/>
        </p:nvCxnSpPr>
        <p:spPr>
          <a:xfrm>
            <a:off x="7117360" y="2401443"/>
            <a:ext cx="7179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1E79A5E-5A1F-6146-ACA0-5B3DDEC1EA6C}"/>
              </a:ext>
            </a:extLst>
          </p:cNvPr>
          <p:cNvCxnSpPr>
            <a:cxnSpLocks/>
          </p:cNvCxnSpPr>
          <p:nvPr/>
        </p:nvCxnSpPr>
        <p:spPr>
          <a:xfrm>
            <a:off x="7117360" y="4593825"/>
            <a:ext cx="818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0788911-C055-7D69-9D08-F99B606A6640}"/>
              </a:ext>
            </a:extLst>
          </p:cNvPr>
          <p:cNvSpPr txBox="1"/>
          <p:nvPr/>
        </p:nvSpPr>
        <p:spPr>
          <a:xfrm>
            <a:off x="838200" y="576925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Assistant" pitchFamily="2" charset="-79"/>
              </a:rPr>
              <a:t>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585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2C4FE-A8EE-9DBF-D2FC-295A7F76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621"/>
            <a:ext cx="12192000" cy="1325563"/>
          </a:xfrm>
        </p:spPr>
        <p:txBody>
          <a:bodyPr/>
          <a:lstStyle/>
          <a:p>
            <a:pPr algn="ctr"/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Demande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 d’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intervention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 en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garantie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Light" pitchFamily="50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A7E4B00-A1C3-6F9A-80EB-EE58EE315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97" y="2084656"/>
            <a:ext cx="8595605" cy="3939194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52B4FD-ACEF-A7B0-DE4D-974937D9F24F}"/>
              </a:ext>
            </a:extLst>
          </p:cNvPr>
          <p:cNvSpPr txBox="1"/>
          <p:nvPr/>
        </p:nvSpPr>
        <p:spPr>
          <a:xfrm>
            <a:off x="917260" y="1542811"/>
            <a:ext cx="9694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GothamLight" pitchFamily="50" charset="0"/>
              </a:rPr>
              <a:t>Fantic Store -&gt; </a:t>
            </a:r>
            <a:r>
              <a:rPr lang="it-IT" sz="1600" dirty="0" err="1">
                <a:latin typeface="GothamLight" pitchFamily="50" charset="0"/>
              </a:rPr>
              <a:t>Garantie</a:t>
            </a:r>
            <a:r>
              <a:rPr lang="it-IT" sz="1600" dirty="0">
                <a:latin typeface="GothamLight" pitchFamily="50" charset="0"/>
              </a:rPr>
              <a:t> -&gt; </a:t>
            </a:r>
            <a:r>
              <a:rPr lang="it-IT" sz="1600" dirty="0" err="1">
                <a:latin typeface="GothamLight" pitchFamily="50" charset="0"/>
              </a:rPr>
              <a:t>Demande</a:t>
            </a:r>
            <a:r>
              <a:rPr lang="it-IT" sz="1600" dirty="0">
                <a:latin typeface="GothamLight" pitchFamily="50" charset="0"/>
              </a:rPr>
              <a:t> de </a:t>
            </a:r>
            <a:r>
              <a:rPr lang="it-IT" sz="1600" dirty="0" err="1">
                <a:latin typeface="GothamLight" pitchFamily="50" charset="0"/>
              </a:rPr>
              <a:t>Garantie</a:t>
            </a:r>
            <a:r>
              <a:rPr lang="it-IT" sz="1600" dirty="0">
                <a:latin typeface="GothamLight" pitchFamily="50" charset="0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651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F9699A1-ADFD-25FA-5385-AC38C26AE5B8}"/>
              </a:ext>
            </a:extLst>
          </p:cNvPr>
          <p:cNvSpPr txBox="1"/>
          <p:nvPr/>
        </p:nvSpPr>
        <p:spPr>
          <a:xfrm>
            <a:off x="3231472" y="1635668"/>
            <a:ext cx="2674625" cy="1839478"/>
          </a:xfrm>
          <a:prstGeom prst="rect">
            <a:avLst/>
          </a:prstGeom>
          <a:noFill/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800" dirty="0">
                <a:latin typeface="GothamLight" pitchFamily="50" charset="0"/>
              </a:rPr>
              <a:t>L'emballage est en parfait état, mais le produit déballé n'est pas intact ou présente des défauts évidents</a:t>
            </a:r>
            <a:endParaRPr lang="it-IT" sz="1800" dirty="0">
              <a:latin typeface="GothamLight" pitchFamily="50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473513-F8FB-1AF9-DF2D-B4F330BCBFB7}"/>
              </a:ext>
            </a:extLst>
          </p:cNvPr>
          <p:cNvSpPr txBox="1"/>
          <p:nvPr/>
        </p:nvSpPr>
        <p:spPr>
          <a:xfrm>
            <a:off x="6706652" y="1689282"/>
            <a:ext cx="5322590" cy="15431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Saisissez la demande d’intervention,  sélectionnez </a:t>
            </a:r>
            <a:r>
              <a:rPr lang="fr-FR" b="1" kern="100" dirty="0">
                <a:effectLst/>
                <a:highlight>
                  <a:srgbClr val="EE1A24"/>
                </a:highlight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Dommages Pré-Livraison </a:t>
            </a:r>
            <a:r>
              <a:rPr lang="fr-FR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insérant des photos des dommages en demandant des composants défectueux en remplacement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10E56C1-CEBF-FA52-D37D-DE744EF189D8}"/>
              </a:ext>
            </a:extLst>
          </p:cNvPr>
          <p:cNvSpPr txBox="1"/>
          <p:nvPr/>
        </p:nvSpPr>
        <p:spPr>
          <a:xfrm>
            <a:off x="6798387" y="4089152"/>
            <a:ext cx="5230855" cy="15431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Entrez la demande d’intervention, sélectionnez </a:t>
            </a:r>
            <a:r>
              <a:rPr lang="fr-FR" b="1" dirty="0">
                <a:effectLst/>
                <a:highlight>
                  <a:srgbClr val="EE1A24"/>
                </a:highlight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Dommages de transport </a:t>
            </a:r>
            <a:r>
              <a:rPr lang="fr-FR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insérant des photos des dommages et de l’emballage en demandant les composants défectueux en remplacement</a:t>
            </a:r>
            <a:endParaRPr lang="it-IT" dirty="0">
              <a:effectLst/>
              <a:latin typeface="Gotham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89A0B318-4A49-FC49-80A7-6861C9426E44}"/>
              </a:ext>
            </a:extLst>
          </p:cNvPr>
          <p:cNvSpPr/>
          <p:nvPr/>
        </p:nvSpPr>
        <p:spPr>
          <a:xfrm rot="16200000">
            <a:off x="6259530" y="2309024"/>
            <a:ext cx="182861" cy="464895"/>
          </a:xfrm>
          <a:prstGeom prst="downArrow">
            <a:avLst/>
          </a:prstGeom>
          <a:solidFill>
            <a:srgbClr val="EE1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DIN Pro Black" panose="020B0A04020101010102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37ED0BA-01BA-734B-24C8-2CBA5B65779E}"/>
              </a:ext>
            </a:extLst>
          </p:cNvPr>
          <p:cNvSpPr txBox="1"/>
          <p:nvPr/>
        </p:nvSpPr>
        <p:spPr>
          <a:xfrm>
            <a:off x="3302493" y="4128285"/>
            <a:ext cx="2532582" cy="1543115"/>
          </a:xfrm>
          <a:prstGeom prst="rect">
            <a:avLst/>
          </a:prstGeom>
          <a:solidFill>
            <a:srgbClr val="FFFFFF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it-IT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800" dirty="0">
                <a:latin typeface="GothamLight" pitchFamily="50" charset="0"/>
              </a:rPr>
              <a:t>Accepté sous réserve, l’emballage n'est pas intact ou présente des défauts évidents</a:t>
            </a:r>
            <a:endParaRPr lang="it-IT" sz="1800" dirty="0">
              <a:latin typeface="GothamLight" pitchFamily="50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B67-64F1-C28D-B212-497ADA2F0F22}"/>
              </a:ext>
            </a:extLst>
          </p:cNvPr>
          <p:cNvSpPr txBox="1">
            <a:spLocks/>
          </p:cNvSpPr>
          <p:nvPr/>
        </p:nvSpPr>
        <p:spPr>
          <a:xfrm>
            <a:off x="0" y="737821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Procédé de réception des vélos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E8692A30-ABA0-E7FD-B619-30E366FB9831}"/>
              </a:ext>
            </a:extLst>
          </p:cNvPr>
          <p:cNvSpPr/>
          <p:nvPr/>
        </p:nvSpPr>
        <p:spPr>
          <a:xfrm rot="16200000">
            <a:off x="6259530" y="4651186"/>
            <a:ext cx="182861" cy="464895"/>
          </a:xfrm>
          <a:prstGeom prst="downArrow">
            <a:avLst/>
          </a:prstGeom>
          <a:solidFill>
            <a:srgbClr val="EE1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DIN Pro Black" panose="020B0A0402010101010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6BB980-4085-159D-B227-EDB0CC515C23}"/>
              </a:ext>
            </a:extLst>
          </p:cNvPr>
          <p:cNvSpPr txBox="1"/>
          <p:nvPr/>
        </p:nvSpPr>
        <p:spPr>
          <a:xfrm>
            <a:off x="495018" y="3292474"/>
            <a:ext cx="165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GothamLight" pitchFamily="50" charset="0"/>
              </a:rPr>
              <a:t>Réception</a:t>
            </a:r>
            <a:r>
              <a:rPr lang="it-IT" dirty="0">
                <a:latin typeface="GothamLight" pitchFamily="50" charset="0"/>
              </a:rPr>
              <a:t> </a:t>
            </a:r>
            <a:r>
              <a:rPr lang="it-IT" dirty="0" err="1">
                <a:latin typeface="GothamLight" pitchFamily="50" charset="0"/>
              </a:rPr>
              <a:t>du</a:t>
            </a:r>
            <a:r>
              <a:rPr lang="it-IT" dirty="0">
                <a:latin typeface="GothamLight" pitchFamily="50" charset="0"/>
              </a:rPr>
              <a:t> </a:t>
            </a:r>
            <a:r>
              <a:rPr lang="it-IT" dirty="0" err="1">
                <a:latin typeface="GothamLight" pitchFamily="50" charset="0"/>
              </a:rPr>
              <a:t>vélo</a:t>
            </a:r>
            <a:endParaRPr lang="it-IT" dirty="0">
              <a:latin typeface="GothamLight" pitchFamily="50" charset="0"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82CE29A3-AFCC-4AAC-E1F2-5CA27550DBC6}"/>
              </a:ext>
            </a:extLst>
          </p:cNvPr>
          <p:cNvSpPr/>
          <p:nvPr/>
        </p:nvSpPr>
        <p:spPr>
          <a:xfrm rot="16200000">
            <a:off x="2652667" y="2266513"/>
            <a:ext cx="182603" cy="550175"/>
          </a:xfrm>
          <a:prstGeom prst="downArrow">
            <a:avLst/>
          </a:prstGeom>
          <a:solidFill>
            <a:srgbClr val="EE1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DIN Pro Black" panose="020B0A04020101010102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5A97C22-1447-1417-6A13-B7200D2ED1BC}"/>
              </a:ext>
            </a:extLst>
          </p:cNvPr>
          <p:cNvSpPr/>
          <p:nvPr/>
        </p:nvSpPr>
        <p:spPr>
          <a:xfrm>
            <a:off x="274361" y="2063384"/>
            <a:ext cx="2223862" cy="3314012"/>
          </a:xfrm>
          <a:prstGeom prst="ellipse">
            <a:avLst/>
          </a:prstGeom>
          <a:noFill/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C96AE64-099D-A88C-BB17-43EDB6A7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6979">
            <a:off x="2518901" y="4771814"/>
            <a:ext cx="573074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18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32130-08F8-F2B5-C509-2EC7D162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1071"/>
            <a:ext cx="12192000" cy="915650"/>
          </a:xfrm>
        </p:spPr>
        <p:txBody>
          <a:bodyPr/>
          <a:lstStyle/>
          <a:p>
            <a:pPr algn="ctr"/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État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 de la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demande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 d’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intervention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Light" pitchFamily="50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32A1AE-1AE8-BF9F-B5CF-9ED11B34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319" y="1773731"/>
            <a:ext cx="10515600" cy="3626382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1600" b="1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ATTENTE </a:t>
            </a:r>
            <a:r>
              <a:rPr lang="it-IT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kern="100" dirty="0">
                <a:solidFill>
                  <a:schemeClr val="accent2"/>
                </a:solidFill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BALLE ORANGE</a:t>
            </a:r>
            <a:r>
              <a:rPr lang="it-IT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fr-FR" sz="1600" kern="100" dirty="0"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demande a été correctement envoyée à Fantic Motor.</a:t>
            </a:r>
            <a:endParaRPr lang="it-IT" sz="1600" kern="100" dirty="0">
              <a:effectLst/>
              <a:latin typeface="Gotham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it-IT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1600" b="1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COURS DE TRAITEMENT </a:t>
            </a:r>
            <a:r>
              <a:rPr lang="it-IT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kern="100" dirty="0">
                <a:solidFill>
                  <a:srgbClr val="0070C0"/>
                </a:solidFill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BALLE BLEUE</a:t>
            </a:r>
            <a:r>
              <a:rPr lang="it-IT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demande a été prise en charge et est à la disposition des opérateurs, qui vérifieront les informations et l'exactitude des données.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1600" b="1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COMPLÉTÉ</a:t>
            </a:r>
            <a:r>
              <a:rPr lang="it-IT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600" kern="100" dirty="0">
                <a:solidFill>
                  <a:srgbClr val="00B050"/>
                </a:solidFill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BALLE VERTE</a:t>
            </a:r>
            <a:r>
              <a:rPr lang="it-IT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garantie a été approuvée et la commande de pièces détachées qui y est liée est en cours de traitement (BLEU). La commande deviendra VERTE lorsqu'elle aura été entièrement traitée, c'est-à-dire lorsque tous les articles de la commande auront été expédiés.</a:t>
            </a:r>
            <a:endParaRPr lang="it-IT" sz="1600" kern="100" dirty="0">
              <a:effectLst/>
              <a:latin typeface="Gotham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600" kern="100" dirty="0"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1600" b="1" kern="100" dirty="0"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ANNULÉ</a:t>
            </a:r>
            <a:r>
              <a:rPr lang="it-IT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600" kern="100" dirty="0">
                <a:solidFill>
                  <a:srgbClr val="FF0000"/>
                </a:solidFill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BALLE ROUJE</a:t>
            </a:r>
            <a:r>
              <a:rPr lang="it-IT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kern="100" dirty="0">
                <a:effectLst/>
                <a:latin typeface="GothamLight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Garantie annulée ou non approuvée. La commande de pièces détachées correspondante a été annulée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40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F3A14C9-3140-9174-B8A9-0DC457690F87}"/>
              </a:ext>
            </a:extLst>
          </p:cNvPr>
          <p:cNvSpPr/>
          <p:nvPr/>
        </p:nvSpPr>
        <p:spPr>
          <a:xfrm>
            <a:off x="789118" y="1869044"/>
            <a:ext cx="186431" cy="1712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AFC125B-5641-3EE0-1CA2-E34AAF557C34}"/>
              </a:ext>
            </a:extLst>
          </p:cNvPr>
          <p:cNvSpPr/>
          <p:nvPr/>
        </p:nvSpPr>
        <p:spPr>
          <a:xfrm>
            <a:off x="789117" y="2655428"/>
            <a:ext cx="186431" cy="1664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049E794-AF6D-03F0-D44C-9DD7E5D883D4}"/>
              </a:ext>
            </a:extLst>
          </p:cNvPr>
          <p:cNvSpPr/>
          <p:nvPr/>
        </p:nvSpPr>
        <p:spPr>
          <a:xfrm>
            <a:off x="789116" y="3711802"/>
            <a:ext cx="186431" cy="1664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10864E83-16F3-4CD4-87E9-3EC58067358C}"/>
              </a:ext>
            </a:extLst>
          </p:cNvPr>
          <p:cNvSpPr/>
          <p:nvPr/>
        </p:nvSpPr>
        <p:spPr>
          <a:xfrm>
            <a:off x="789116" y="4973845"/>
            <a:ext cx="186431" cy="1664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3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B49895E-B6E6-D358-E319-766549D50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97143"/>
              </p:ext>
            </p:extLst>
          </p:nvPr>
        </p:nvGraphicFramePr>
        <p:xfrm>
          <a:off x="1282201" y="959584"/>
          <a:ext cx="9761623" cy="4938832"/>
        </p:xfrm>
        <a:graphic>
          <a:graphicData uri="http://schemas.openxmlformats.org/drawingml/2006/table">
            <a:tbl>
              <a:tblPr firstRow="1" firstCol="1" bandRow="1"/>
              <a:tblGrid>
                <a:gridCol w="1168753">
                  <a:extLst>
                    <a:ext uri="{9D8B030D-6E8A-4147-A177-3AD203B41FA5}">
                      <a16:colId xmlns:a16="http://schemas.microsoft.com/office/drawing/2014/main" val="2246311982"/>
                    </a:ext>
                  </a:extLst>
                </a:gridCol>
                <a:gridCol w="1392477">
                  <a:extLst>
                    <a:ext uri="{9D8B030D-6E8A-4147-A177-3AD203B41FA5}">
                      <a16:colId xmlns:a16="http://schemas.microsoft.com/office/drawing/2014/main" val="1071661988"/>
                    </a:ext>
                  </a:extLst>
                </a:gridCol>
                <a:gridCol w="1120684">
                  <a:extLst>
                    <a:ext uri="{9D8B030D-6E8A-4147-A177-3AD203B41FA5}">
                      <a16:colId xmlns:a16="http://schemas.microsoft.com/office/drawing/2014/main" val="2339897172"/>
                    </a:ext>
                  </a:extLst>
                </a:gridCol>
                <a:gridCol w="2302437">
                  <a:extLst>
                    <a:ext uri="{9D8B030D-6E8A-4147-A177-3AD203B41FA5}">
                      <a16:colId xmlns:a16="http://schemas.microsoft.com/office/drawing/2014/main" val="866094333"/>
                    </a:ext>
                  </a:extLst>
                </a:gridCol>
                <a:gridCol w="3777272">
                  <a:extLst>
                    <a:ext uri="{9D8B030D-6E8A-4147-A177-3AD203B41FA5}">
                      <a16:colId xmlns:a16="http://schemas.microsoft.com/office/drawing/2014/main" val="4156192254"/>
                    </a:ext>
                  </a:extLst>
                </a:gridCol>
              </a:tblGrid>
              <a:tr h="552742">
                <a:tc>
                  <a:txBody>
                    <a:bodyPr/>
                    <a:lstStyle/>
                    <a:p>
                      <a:pPr algn="l"/>
                      <a:endParaRPr lang="it-IT" sz="1100" kern="100" dirty="0">
                        <a:effectLst/>
                        <a:latin typeface="GothamLight" pitchFamily="50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solidFill>
                            <a:schemeClr val="bg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NUMÉRO DE TÉLÉPHONE</a:t>
                      </a:r>
                      <a:endParaRPr lang="it-IT" sz="1050" b="1" kern="100" dirty="0">
                        <a:solidFill>
                          <a:schemeClr val="bg1"/>
                        </a:solidFill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1A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solidFill>
                            <a:schemeClr val="bg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EXTENTION </a:t>
                      </a: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1A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kern="100" dirty="0">
                          <a:solidFill>
                            <a:schemeClr val="bg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it-IT" sz="1200" b="1" kern="100" dirty="0">
                          <a:solidFill>
                            <a:schemeClr val="bg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ADRESSE E-MAIL</a:t>
                      </a: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1A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kern="100" dirty="0">
                          <a:solidFill>
                            <a:schemeClr val="bg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200" b="1" kern="100" dirty="0">
                          <a:solidFill>
                            <a:schemeClr val="bg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DOMAINES DE COMPÉTENCE</a:t>
                      </a: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1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8794"/>
                  </a:ext>
                </a:extLst>
              </a:tr>
              <a:tr h="917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050" b="1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200" b="1" kern="100" dirty="0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</a:t>
                      </a:r>
                      <a:r>
                        <a:rPr lang="it-IT" sz="1200" b="1" kern="100" dirty="0" err="1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Pièces</a:t>
                      </a:r>
                      <a:r>
                        <a:rPr lang="it-IT" sz="1200" b="1" kern="100" dirty="0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kern="100" dirty="0" err="1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détachées</a:t>
                      </a:r>
                      <a:endParaRPr lang="it-IT" sz="1200" b="1" kern="100" dirty="0">
                        <a:solidFill>
                          <a:schemeClr val="tx1"/>
                        </a:solidFill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100" b="1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050" u="sng" kern="100" dirty="0">
                          <a:solidFill>
                            <a:srgbClr val="0563C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ricambi@fanticmotor.it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Disponibilité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pièces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détachées</a:t>
                      </a:r>
                      <a:endParaRPr lang="it-IT" sz="12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État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commande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Délai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livraison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estimé</a:t>
                      </a:r>
                      <a:endParaRPr lang="it-IT" sz="12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559713"/>
                  </a:ext>
                </a:extLst>
              </a:tr>
              <a:tr h="1076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Assistance technique moto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b="1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</a:t>
                      </a:r>
                      <a:endParaRPr lang="it-IT" sz="1100" b="1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b="1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+ 39 0422 1520555</a:t>
                      </a:r>
                      <a:endParaRPr lang="it-IT" sz="1100" b="1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100" b="1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050" u="sng" kern="100" dirty="0">
                          <a:solidFill>
                            <a:srgbClr val="0563C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" action="ppaction://noaction"/>
                        </a:rPr>
                        <a:t>tech.support@fanticmotor.it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Problèmes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techniques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avec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produits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Fantic Motor (y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compris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scooter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électrique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ISSIMO City)</a:t>
                      </a:r>
                      <a:endParaRPr lang="it-IT" sz="12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837674"/>
                  </a:ext>
                </a:extLst>
              </a:tr>
              <a:tr h="917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Assistance technique E-bike </a:t>
                      </a:r>
                    </a:p>
                  </a:txBody>
                  <a:tcPr marL="59864" marR="5986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b="1" kern="100" dirty="0">
                        <a:effectLst/>
                        <a:latin typeface="GothamLight" pitchFamily="50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100" b="1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050" u="sng" kern="100" dirty="0">
                          <a:solidFill>
                            <a:srgbClr val="0563C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tech.support@fanticmotor.it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Problèmes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techniques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avec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produits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Fantic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E-bikes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(y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compris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ISSIMO 25, ISSIMO 45 et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trottinettes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2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089375"/>
                  </a:ext>
                </a:extLst>
              </a:tr>
              <a:tr h="1354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00" dirty="0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it-IT" sz="1050" b="1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kern="100" dirty="0" err="1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aux</a:t>
                      </a:r>
                      <a:r>
                        <a:rPr lang="it-IT" sz="1200" b="1" kern="100" dirty="0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kern="100" dirty="0" err="1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revendeurs</a:t>
                      </a:r>
                      <a:r>
                        <a:rPr lang="it-IT" sz="1200" b="1" kern="100" dirty="0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it-IT" sz="1200" b="1" kern="100" dirty="0" err="1">
                          <a:solidFill>
                            <a:schemeClr val="tx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Garanties</a:t>
                      </a:r>
                      <a:endParaRPr lang="it-IT" sz="1200" b="1" kern="100" dirty="0">
                        <a:solidFill>
                          <a:schemeClr val="tx1"/>
                        </a:solidFill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200" b="1" kern="100" dirty="0">
                        <a:solidFill>
                          <a:schemeClr val="tx1"/>
                        </a:solidFill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kern="100" dirty="0">
                        <a:effectLst/>
                        <a:latin typeface="GothamLight" pitchFamily="50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100" b="1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050" u="sng" kern="100" dirty="0">
                          <a:solidFill>
                            <a:srgbClr val="0563C1"/>
                          </a:solidFill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dealer.support@fanticmotor.it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État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/activation de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garanties</a:t>
                      </a:r>
                      <a:endParaRPr lang="it-IT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pour le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portail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Fantic Store</a:t>
                      </a:r>
                      <a:endParaRPr lang="it-IT" sz="12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Récupérations</a:t>
                      </a:r>
                      <a:r>
                        <a:rPr lang="en-US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</a:t>
                      </a:r>
                      <a:r>
                        <a:rPr lang="en-US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identifiants</a:t>
                      </a:r>
                      <a:endParaRPr lang="en-US" sz="11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Autre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(information sur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kern="100" dirty="0" err="1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courses</a:t>
                      </a:r>
                      <a:r>
                        <a:rPr lang="it-IT" sz="1100" kern="100" dirty="0">
                          <a:effectLst/>
                          <a:latin typeface="GothamLight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ecc.)</a:t>
                      </a:r>
                      <a:endParaRPr lang="it-IT" sz="1200" kern="100" dirty="0">
                        <a:effectLst/>
                        <a:latin typeface="GothamLight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64" marR="5986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97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70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5581E20-7F31-39B7-5C6B-D920ACCA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69" y="450151"/>
            <a:ext cx="9250532" cy="59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2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BE42D3-ED13-AA84-532D-C5871A2D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21" y="450541"/>
            <a:ext cx="9019558" cy="59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7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l="-22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A2AD63-D65A-431C-95D2-EA2AF81BD622}"/>
              </a:ext>
            </a:extLst>
          </p:cNvPr>
          <p:cNvSpPr txBox="1"/>
          <p:nvPr/>
        </p:nvSpPr>
        <p:spPr>
          <a:xfrm>
            <a:off x="5974473" y="1109633"/>
            <a:ext cx="4887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MERCI POUR VOTRE ATTENTION 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6BACE6-CC64-08AA-98E2-B3FB279A10A3}"/>
              </a:ext>
            </a:extLst>
          </p:cNvPr>
          <p:cNvSpPr txBox="1"/>
          <p:nvPr/>
        </p:nvSpPr>
        <p:spPr>
          <a:xfrm>
            <a:off x="10401300" y="3904506"/>
            <a:ext cx="1790700" cy="252376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Medium" pitchFamily="50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it-IT" sz="1000" dirty="0">
              <a:solidFill>
                <a:prstClr val="black"/>
              </a:solidFill>
              <a:latin typeface="GothamMedium" pitchFamily="50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Medium" pitchFamily="50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it-IT" sz="1000" dirty="0">
              <a:latin typeface="GothamMedium" pitchFamily="50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it-IT" sz="1000" b="0" i="0" u="none" strike="noStrike" cap="none" normalizeH="0" baseline="0" dirty="0" err="1">
                <a:ln>
                  <a:noFill/>
                </a:ln>
                <a:effectLst/>
                <a:latin typeface="GothamLight" pitchFamily="50" charset="0"/>
                <a:ea typeface="Calibri" panose="020F0502020204030204" pitchFamily="34" charset="0"/>
              </a:rPr>
              <a:t>Cordialement</a:t>
            </a:r>
            <a:r>
              <a:rPr kumimoji="0" lang="de-DE" altLang="it-IT" sz="1000" b="0" i="0" u="none" strike="noStrike" cap="none" normalizeH="0" baseline="0" dirty="0">
                <a:ln>
                  <a:noFill/>
                </a:ln>
                <a:effectLst/>
                <a:latin typeface="GothamLight" pitchFamily="50" charset="0"/>
                <a:ea typeface="Calibri" panose="020F0502020204030204" pitchFamily="34" charset="0"/>
              </a:rPr>
              <a:t>,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effectLst/>
                <a:latin typeface="GothamLight" pitchFamily="50" charset="0"/>
                <a:ea typeface="Calibri" panose="020F0502020204030204" pitchFamily="34" charset="0"/>
              </a:rPr>
              <a:t>Le Service </a:t>
            </a:r>
            <a:r>
              <a:rPr lang="it-IT" altLang="it-IT" sz="1000" dirty="0" err="1">
                <a:latin typeface="GothamLight" pitchFamily="50" charset="0"/>
                <a:ea typeface="Calibri" panose="020F0502020204030204" pitchFamily="34" charset="0"/>
              </a:rPr>
              <a:t>a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effectLst/>
                <a:latin typeface="GothamLight" pitchFamily="50" charset="0"/>
                <a:ea typeface="Calibri" panose="020F0502020204030204" pitchFamily="34" charset="0"/>
              </a:rPr>
              <a:t>près-vente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Medium" pitchFamily="50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Medium" pitchFamily="50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it-IT" sz="1000" dirty="0">
              <a:latin typeface="GothamMedium" pitchFamily="50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Medium" pitchFamily="50" charset="0"/>
                <a:ea typeface="Calibri" panose="020F0502020204030204" pitchFamily="34" charset="0"/>
                <a:cs typeface="+mn-cs"/>
              </a:rPr>
              <a:t>FANTIC MOTOR S.P.A.</a:t>
            </a: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othamLight" pitchFamily="50" charset="0"/>
                <a:ea typeface="Calibri" panose="020F0502020204030204" pitchFamily="34" charset="0"/>
                <a:cs typeface="+mn-cs"/>
              </a:rPr>
              <a:t>Operational</a:t>
            </a: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Light" pitchFamily="50" charset="0"/>
                <a:ea typeface="Calibri" panose="020F0502020204030204" pitchFamily="34" charset="0"/>
                <a:cs typeface="+mn-cs"/>
              </a:rPr>
              <a:t> HQ:</a:t>
            </a: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Light" pitchFamily="50" charset="0"/>
                <a:ea typeface="Calibri" panose="020F0502020204030204" pitchFamily="34" charset="0"/>
                <a:cs typeface="+mn-cs"/>
              </a:rPr>
              <a:t>Via L. </a:t>
            </a:r>
            <a:r>
              <a:rPr kumimoji="0" lang="it-IT" altLang="it-IT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othamLight" pitchFamily="50" charset="0"/>
                <a:ea typeface="Calibri" panose="020F0502020204030204" pitchFamily="34" charset="0"/>
                <a:cs typeface="+mn-cs"/>
              </a:rPr>
              <a:t>Scattolin</a:t>
            </a: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Light" pitchFamily="50" charset="0"/>
                <a:ea typeface="Calibri" panose="020F0502020204030204" pitchFamily="34" charset="0"/>
                <a:cs typeface="+mn-cs"/>
              </a:rPr>
              <a:t>, 4</a:t>
            </a: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Light" pitchFamily="50" charset="0"/>
                <a:ea typeface="Calibri" panose="020F0502020204030204" pitchFamily="34" charset="0"/>
                <a:cs typeface="+mn-cs"/>
              </a:rPr>
              <a:t>31055 Quinto di Treviso - ITALY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endParaRPr lang="it-IT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C00FBA83-2164-0F08-D85B-742825E64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4956840"/>
            <a:ext cx="13335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29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8BA7B-49AB-44B7-F85A-1855E756C1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4417"/>
            <a:ext cx="12192000" cy="6296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Service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Après-Vente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Light" pitchFamily="50" charset="0"/>
              <a:ea typeface="Verdan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034240-241B-D873-5362-404BAF395396}"/>
              </a:ext>
            </a:extLst>
          </p:cNvPr>
          <p:cNvSpPr txBox="1"/>
          <p:nvPr/>
        </p:nvSpPr>
        <p:spPr>
          <a:xfrm>
            <a:off x="825834" y="1559288"/>
            <a:ext cx="10345024" cy="451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Notre ligne téléphonique offre une assistance réservé au Réseau de services agréés Fantic.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Horaires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 : 9-12/15-17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Light" pitchFamily="50" charset="0"/>
              <a:ea typeface="Verdana" panose="020B0604030504040204" pitchFamily="34" charset="0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Il est important de ne pas partager ces contacts avec les clients finaux. Les clients peuvent contacter le Service Client à l'adresse </a:t>
            </a:r>
            <a:r>
              <a:rPr kumimoji="0" lang="fr-FR" sz="2000" b="0" i="0" u="sng" strike="noStrike" kern="1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GothamLight" pitchFamily="50" charset="0"/>
                <a:ea typeface="+mn-ea"/>
                <a:cs typeface="Times New Roman" panose="02020603050405020304" pitchFamily="18" charset="0"/>
                <a:hlinkClick r:id="rId2"/>
              </a:rPr>
              <a:t>info@fanticmotor.it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u au numéro de téléphone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+39 0422 634192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Light" pitchFamily="50" charset="0"/>
              <a:ea typeface="Verdana" panose="020B0604030504040204" pitchFamily="34" charset="0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+mn-cs"/>
              </a:rPr>
              <a:t>Nous travaillons à l'intégration d'un technicien français basé en France dans notre équipe, que vous pourrez contacter directement pour une assistance technique. Nous vous communiquerons bientôt ses coordonnées. 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8B1AE-DC35-17AD-F769-AC01F09B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5891"/>
            <a:ext cx="12192000" cy="757238"/>
          </a:xfrm>
        </p:spPr>
        <p:txBody>
          <a:bodyPr/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Dealer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Locator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551FEA-835D-05FD-6B17-8E7BB016C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77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1800" dirty="0" err="1">
                <a:latin typeface="GothamLight" pitchFamily="50" charset="0"/>
              </a:rPr>
              <a:t>Grâce</a:t>
            </a:r>
            <a:r>
              <a:rPr lang="it-IT" sz="1800" dirty="0">
                <a:latin typeface="GothamLight" pitchFamily="50" charset="0"/>
              </a:rPr>
              <a:t> </a:t>
            </a:r>
            <a:r>
              <a:rPr lang="it-IT" sz="1800" dirty="0" err="1">
                <a:latin typeface="GothamLight" pitchFamily="50" charset="0"/>
              </a:rPr>
              <a:t>au</a:t>
            </a:r>
            <a:r>
              <a:rPr lang="it-IT" sz="1800" dirty="0">
                <a:latin typeface="GothamLight" pitchFamily="50" charset="0"/>
              </a:rPr>
              <a:t> </a:t>
            </a:r>
            <a:r>
              <a:rPr lang="it-IT" sz="1800" dirty="0" err="1">
                <a:latin typeface="GothamLight" pitchFamily="50" charset="0"/>
              </a:rPr>
              <a:t>localisateur</a:t>
            </a:r>
            <a:r>
              <a:rPr lang="it-IT" sz="1800" dirty="0">
                <a:latin typeface="GothamLight" pitchFamily="50" charset="0"/>
              </a:rPr>
              <a:t> de </a:t>
            </a:r>
            <a:r>
              <a:rPr lang="it-IT" sz="1800" dirty="0" err="1">
                <a:latin typeface="GothamLight" pitchFamily="50" charset="0"/>
              </a:rPr>
              <a:t>revendeurs</a:t>
            </a:r>
            <a:r>
              <a:rPr lang="it-IT" sz="1800" dirty="0">
                <a:latin typeface="GothamLight" pitchFamily="50" charset="0"/>
              </a:rPr>
              <a:t>, </a:t>
            </a:r>
            <a:r>
              <a:rPr lang="it-IT" sz="1800" dirty="0" err="1">
                <a:latin typeface="GothamLight" pitchFamily="50" charset="0"/>
              </a:rPr>
              <a:t>disponible</a:t>
            </a:r>
            <a:r>
              <a:rPr lang="it-IT" sz="1800" dirty="0">
                <a:latin typeface="GothamLight" pitchFamily="50" charset="0"/>
              </a:rPr>
              <a:t> sur </a:t>
            </a:r>
            <a:r>
              <a:rPr lang="it-IT" sz="1800" dirty="0" err="1">
                <a:latin typeface="GothamLight" pitchFamily="50" charset="0"/>
              </a:rPr>
              <a:t>notre</a:t>
            </a:r>
            <a:r>
              <a:rPr lang="it-IT" sz="1800" dirty="0">
                <a:latin typeface="GothamLight" pitchFamily="50" charset="0"/>
              </a:rPr>
              <a:t> site </a:t>
            </a:r>
            <a:r>
              <a:rPr lang="it-IT" sz="1800" dirty="0" err="1">
                <a:latin typeface="GothamLight" pitchFamily="50" charset="0"/>
              </a:rPr>
              <a:t>officiel</a:t>
            </a:r>
            <a:r>
              <a:rPr lang="it-IT" sz="1800" dirty="0">
                <a:latin typeface="GothamLight" pitchFamily="50" charset="0"/>
              </a:rPr>
              <a:t>, </a:t>
            </a:r>
            <a:r>
              <a:rPr lang="it-IT" sz="1800" dirty="0" err="1">
                <a:latin typeface="GothamLight" pitchFamily="50" charset="0"/>
              </a:rPr>
              <a:t>les</a:t>
            </a:r>
            <a:r>
              <a:rPr lang="it-IT" sz="1800" dirty="0">
                <a:latin typeface="GothamLight" pitchFamily="50" charset="0"/>
              </a:rPr>
              <a:t> clients </a:t>
            </a:r>
            <a:r>
              <a:rPr lang="it-IT" sz="1800" dirty="0" err="1">
                <a:latin typeface="GothamLight" pitchFamily="50" charset="0"/>
              </a:rPr>
              <a:t>finaux</a:t>
            </a:r>
            <a:r>
              <a:rPr lang="it-IT" sz="1800" dirty="0">
                <a:latin typeface="GothamLight" pitchFamily="50" charset="0"/>
              </a:rPr>
              <a:t> </a:t>
            </a:r>
            <a:r>
              <a:rPr lang="it-IT" sz="1800" dirty="0" err="1">
                <a:latin typeface="GothamLight" pitchFamily="50" charset="0"/>
              </a:rPr>
              <a:t>peuvent</a:t>
            </a:r>
            <a:r>
              <a:rPr lang="it-IT" sz="1800" dirty="0">
                <a:latin typeface="GothamLight" pitchFamily="50" charset="0"/>
              </a:rPr>
              <a:t> </a:t>
            </a:r>
            <a:r>
              <a:rPr lang="it-IT" sz="1800" dirty="0" err="1">
                <a:latin typeface="GothamLight" pitchFamily="50" charset="0"/>
              </a:rPr>
              <a:t>trouver</a:t>
            </a:r>
            <a:r>
              <a:rPr lang="it-IT" sz="1800" dirty="0">
                <a:latin typeface="GothamLight" pitchFamily="50" charset="0"/>
              </a:rPr>
              <a:t> le revendeur Fantic le plus </a:t>
            </a:r>
            <a:r>
              <a:rPr lang="it-IT" sz="1800" dirty="0" err="1">
                <a:latin typeface="GothamLight" pitchFamily="50" charset="0"/>
              </a:rPr>
              <a:t>proche</a:t>
            </a:r>
            <a:r>
              <a:rPr lang="it-IT" sz="1800" dirty="0">
                <a:latin typeface="GothamLight" pitchFamily="50" charset="0"/>
              </a:rPr>
              <a:t>. </a:t>
            </a:r>
          </a:p>
          <a:p>
            <a:pPr marL="0" indent="0" algn="ctr">
              <a:buNone/>
            </a:pPr>
            <a:r>
              <a:rPr lang="it-IT" sz="1800" dirty="0">
                <a:latin typeface="GothamLight" pitchFamily="50" charset="0"/>
                <a:hlinkClick r:id="rId2"/>
              </a:rPr>
              <a:t>https://www.fantic.com/Dealer-Locator.cshtml?country=65&amp;lang=FR</a:t>
            </a:r>
            <a:endParaRPr lang="it-IT" sz="1800" dirty="0">
              <a:latin typeface="GothamLight" pitchFamily="50" charset="0"/>
            </a:endParaRPr>
          </a:p>
          <a:p>
            <a:pPr marL="0" indent="0">
              <a:buNone/>
            </a:pPr>
            <a:endParaRPr lang="it-IT" sz="1800" dirty="0">
              <a:latin typeface="GothamLight" pitchFamily="50" charset="0"/>
            </a:endParaRP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CFE92B-548D-F8C1-24B5-559A9FDF1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80" y="2828317"/>
            <a:ext cx="4863296" cy="27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9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833452-F119-324C-E46D-B790C437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51"/>
            <a:ext cx="10515600" cy="1325563"/>
          </a:xfrm>
        </p:spPr>
        <p:txBody>
          <a:bodyPr/>
          <a:lstStyle/>
          <a:p>
            <a:pPr algn="ctr"/>
            <a:br>
              <a:rPr lang="it-IT" dirty="0"/>
            </a:b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Ouverture d’un nouveau dealer Fantic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D87402-B1AC-5670-5B3B-3F1D09AA1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88" y="1819922"/>
            <a:ext cx="10326624" cy="461914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it-IT" dirty="0">
                <a:latin typeface="GothamLight" pitchFamily="50" charset="0"/>
              </a:rPr>
              <a:t>CÔTÉ COMMERCIALE : </a:t>
            </a:r>
            <a:r>
              <a:rPr lang="it-IT" sz="2400" dirty="0" err="1">
                <a:latin typeface="GothamLight" pitchFamily="50" charset="0"/>
              </a:rPr>
              <a:t>L’agent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demande</a:t>
            </a:r>
            <a:r>
              <a:rPr lang="it-IT" sz="2400" dirty="0">
                <a:latin typeface="GothamLight" pitchFamily="50" charset="0"/>
              </a:rPr>
              <a:t> l’ouverture d’un nouveau dealer </a:t>
            </a:r>
            <a:r>
              <a:rPr lang="it-IT" sz="2400" dirty="0" err="1">
                <a:latin typeface="GothamLight" pitchFamily="50" charset="0"/>
              </a:rPr>
              <a:t>E-bikes</a:t>
            </a:r>
            <a:r>
              <a:rPr lang="it-IT" sz="2400" dirty="0">
                <a:latin typeface="GothamLight" pitchFamily="50" charset="0"/>
              </a:rPr>
              <a:t> -&gt; </a:t>
            </a:r>
            <a:r>
              <a:rPr lang="it-IT" sz="2400" dirty="0" err="1">
                <a:latin typeface="GothamLight" pitchFamily="50" charset="0"/>
              </a:rPr>
              <a:t>création</a:t>
            </a:r>
            <a:r>
              <a:rPr lang="it-IT" sz="2400" dirty="0">
                <a:latin typeface="GothamLight" pitchFamily="50" charset="0"/>
              </a:rPr>
              <a:t> d’une Fiche client.</a:t>
            </a:r>
          </a:p>
          <a:p>
            <a:pPr marL="0" indent="0" algn="just">
              <a:buNone/>
            </a:pPr>
            <a:endParaRPr lang="it-IT" sz="2400" dirty="0">
              <a:latin typeface="GothamLight" pitchFamily="50" charset="0"/>
            </a:endParaRPr>
          </a:p>
          <a:p>
            <a:pPr algn="just">
              <a:buFontTx/>
              <a:buChar char="-"/>
            </a:pPr>
            <a:r>
              <a:rPr lang="it-IT" dirty="0">
                <a:latin typeface="GothamLight" pitchFamily="50" charset="0"/>
              </a:rPr>
              <a:t>CÔTÉ APRÈS-VENTE : </a:t>
            </a:r>
            <a:r>
              <a:rPr lang="it-IT" sz="2400" dirty="0">
                <a:latin typeface="GothamLight" pitchFamily="50" charset="0"/>
              </a:rPr>
              <a:t>Une fois </a:t>
            </a:r>
            <a:r>
              <a:rPr lang="it-IT" sz="2400" dirty="0" err="1">
                <a:latin typeface="GothamLight" pitchFamily="50" charset="0"/>
              </a:rPr>
              <a:t>inséré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dans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notre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Banque</a:t>
            </a:r>
            <a:r>
              <a:rPr lang="it-IT" sz="2400" dirty="0">
                <a:latin typeface="GothamLight" pitchFamily="50" charset="0"/>
              </a:rPr>
              <a:t> de </a:t>
            </a:r>
            <a:r>
              <a:rPr lang="it-IT" sz="2400" dirty="0" err="1">
                <a:latin typeface="GothamLight" pitchFamily="50" charset="0"/>
              </a:rPr>
              <a:t>Données</a:t>
            </a:r>
            <a:r>
              <a:rPr lang="it-IT" sz="2400" dirty="0">
                <a:latin typeface="GothamLight" pitchFamily="50" charset="0"/>
              </a:rPr>
              <a:t>, le nouveau revendeur </a:t>
            </a:r>
            <a:r>
              <a:rPr lang="it-IT" sz="2400" dirty="0" err="1">
                <a:latin typeface="GothamLight" pitchFamily="50" charset="0"/>
              </a:rPr>
              <a:t>recevra</a:t>
            </a:r>
            <a:r>
              <a:rPr lang="it-IT" sz="2400" dirty="0">
                <a:latin typeface="GothamLight" pitchFamily="50" charset="0"/>
              </a:rPr>
              <a:t> par mail la </a:t>
            </a:r>
            <a:r>
              <a:rPr lang="it-IT" sz="2400" b="1" dirty="0">
                <a:latin typeface="GothamLight" pitchFamily="50" charset="0"/>
              </a:rPr>
              <a:t>Lettre de </a:t>
            </a:r>
            <a:r>
              <a:rPr lang="it-IT" sz="2400" b="1" dirty="0" err="1">
                <a:latin typeface="GothamLight" pitchFamily="50" charset="0"/>
              </a:rPr>
              <a:t>Bienvenue</a:t>
            </a:r>
            <a:r>
              <a:rPr lang="it-IT" sz="2400" dirty="0">
                <a:latin typeface="GothamLight" pitchFamily="50" charset="0"/>
              </a:rPr>
              <a:t>, </a:t>
            </a:r>
            <a:r>
              <a:rPr lang="it-IT" sz="2400" dirty="0" err="1">
                <a:latin typeface="GothamLight" pitchFamily="50" charset="0"/>
              </a:rPr>
              <a:t>avec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les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instructions</a:t>
            </a:r>
            <a:r>
              <a:rPr lang="it-IT" sz="2400" dirty="0">
                <a:latin typeface="GothamLight" pitchFamily="50" charset="0"/>
              </a:rPr>
              <a:t> de la procedure d’</a:t>
            </a:r>
            <a:r>
              <a:rPr lang="it-IT" sz="2400" dirty="0" err="1">
                <a:latin typeface="GothamLight" pitchFamily="50" charset="0"/>
              </a:rPr>
              <a:t>inscription</a:t>
            </a:r>
            <a:r>
              <a:rPr lang="it-IT" sz="2400" dirty="0">
                <a:latin typeface="GothamLight" pitchFamily="50" charset="0"/>
              </a:rPr>
              <a:t> sur le </a:t>
            </a:r>
            <a:r>
              <a:rPr lang="it-IT" sz="2400" dirty="0" err="1">
                <a:latin typeface="GothamLight" pitchFamily="50" charset="0"/>
              </a:rPr>
              <a:t>Portail</a:t>
            </a:r>
            <a:r>
              <a:rPr lang="it-IT" sz="2400" dirty="0">
                <a:latin typeface="GothamLight" pitchFamily="50" charset="0"/>
              </a:rPr>
              <a:t> Fantic-Store. </a:t>
            </a:r>
          </a:p>
          <a:p>
            <a:pPr marL="0" indent="0" algn="just">
              <a:buNone/>
            </a:pPr>
            <a:endParaRPr lang="it-IT" sz="2400" dirty="0">
              <a:latin typeface="GothamLight" pitchFamily="50" charset="0"/>
            </a:endParaRPr>
          </a:p>
          <a:p>
            <a:pPr algn="just">
              <a:buFontTx/>
              <a:buChar char="-"/>
            </a:pPr>
            <a:r>
              <a:rPr lang="it-IT" sz="2400" dirty="0">
                <a:latin typeface="GothamLight" pitchFamily="50" charset="0"/>
              </a:rPr>
              <a:t>CÔTÉ  MARKETING : Le nouveau dealer sera </a:t>
            </a:r>
            <a:r>
              <a:rPr lang="it-IT" sz="2400" dirty="0" err="1">
                <a:latin typeface="GothamLight" pitchFamily="50" charset="0"/>
              </a:rPr>
              <a:t>ajouté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au</a:t>
            </a:r>
            <a:r>
              <a:rPr lang="it-IT" sz="2400" dirty="0">
                <a:latin typeface="GothamLight" pitchFamily="50" charset="0"/>
              </a:rPr>
              <a:t> Dealer Locator </a:t>
            </a:r>
            <a:endParaRPr lang="it-IT" dirty="0">
              <a:latin typeface="GothamLight" pitchFamily="50" charset="0"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323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931AB-E8D0-DACC-A7E2-0E37A9D1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Fermeture</a:t>
            </a:r>
            <a:r>
              <a:rPr lang="it-IT" dirty="0"/>
              <a:t>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 dealer Fantic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FB8059-7868-5778-3FC2-D9B96933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6024"/>
            <a:ext cx="10515600" cy="435133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it-IT" dirty="0">
                <a:latin typeface="GothamLight" pitchFamily="50" charset="0"/>
              </a:rPr>
              <a:t>CÔTÉ COMMERCIALE : </a:t>
            </a:r>
            <a:r>
              <a:rPr lang="it-IT" sz="2400" dirty="0" err="1">
                <a:latin typeface="GothamLight" pitchFamily="50" charset="0"/>
              </a:rPr>
              <a:t>L’agent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notifie</a:t>
            </a:r>
            <a:r>
              <a:rPr lang="it-IT" sz="2400" dirty="0">
                <a:latin typeface="GothamLight" pitchFamily="50" charset="0"/>
              </a:rPr>
              <a:t> la </a:t>
            </a:r>
            <a:r>
              <a:rPr lang="it-IT" sz="2400" dirty="0" err="1">
                <a:latin typeface="GothamLight" pitchFamily="50" charset="0"/>
              </a:rPr>
              <a:t>fermeture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du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compte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du</a:t>
            </a:r>
            <a:r>
              <a:rPr lang="it-IT" sz="2400" dirty="0">
                <a:latin typeface="GothamLight" pitchFamily="50" charset="0"/>
              </a:rPr>
              <a:t> dealer </a:t>
            </a:r>
            <a:r>
              <a:rPr lang="it-IT" sz="2400" dirty="0" err="1">
                <a:latin typeface="GothamLight" pitchFamily="50" charset="0"/>
              </a:rPr>
              <a:t>au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Département</a:t>
            </a:r>
            <a:r>
              <a:rPr lang="it-IT" sz="2400" dirty="0">
                <a:latin typeface="GothamLight" pitchFamily="50" charset="0"/>
              </a:rPr>
              <a:t> commercial</a:t>
            </a:r>
          </a:p>
          <a:p>
            <a:pPr marL="0" indent="0" algn="just">
              <a:buNone/>
            </a:pPr>
            <a:endParaRPr lang="it-IT" dirty="0">
              <a:latin typeface="GothamLight" pitchFamily="50" charset="0"/>
            </a:endParaRPr>
          </a:p>
          <a:p>
            <a:pPr algn="just">
              <a:buFontTx/>
              <a:buChar char="-"/>
            </a:pPr>
            <a:r>
              <a:rPr lang="it-IT" dirty="0">
                <a:latin typeface="GothamLight" pitchFamily="50" charset="0"/>
              </a:rPr>
              <a:t>CÔTÉ APRÈS-VENTE : </a:t>
            </a:r>
            <a:r>
              <a:rPr lang="it-IT" sz="2400" dirty="0">
                <a:latin typeface="GothamLight" pitchFamily="50" charset="0"/>
              </a:rPr>
              <a:t>6 </a:t>
            </a:r>
            <a:r>
              <a:rPr lang="it-IT" sz="2400" dirty="0" err="1">
                <a:latin typeface="GothamLight" pitchFamily="50" charset="0"/>
              </a:rPr>
              <a:t>mois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après</a:t>
            </a:r>
            <a:r>
              <a:rPr lang="it-IT" sz="2400" dirty="0">
                <a:latin typeface="GothamLight" pitchFamily="50" charset="0"/>
              </a:rPr>
              <a:t> la </a:t>
            </a:r>
            <a:r>
              <a:rPr lang="it-IT" sz="2400" dirty="0" err="1">
                <a:latin typeface="GothamLight" pitchFamily="50" charset="0"/>
              </a:rPr>
              <a:t>fermeture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du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compte</a:t>
            </a:r>
            <a:r>
              <a:rPr lang="it-IT" sz="2400" dirty="0">
                <a:latin typeface="GothamLight" pitchFamily="50" charset="0"/>
              </a:rPr>
              <a:t>, le </a:t>
            </a:r>
            <a:r>
              <a:rPr lang="it-IT" sz="2400" dirty="0" err="1">
                <a:latin typeface="GothamLight" pitchFamily="50" charset="0"/>
              </a:rPr>
              <a:t>profil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du</a:t>
            </a:r>
            <a:r>
              <a:rPr lang="it-IT" sz="2400" dirty="0">
                <a:latin typeface="GothamLight" pitchFamily="50" charset="0"/>
              </a:rPr>
              <a:t> Fantic-Store sera </a:t>
            </a:r>
            <a:r>
              <a:rPr lang="it-IT" sz="2400" dirty="0" err="1">
                <a:latin typeface="GothamLight" pitchFamily="50" charset="0"/>
              </a:rPr>
              <a:t>désactivé</a:t>
            </a:r>
            <a:endParaRPr lang="it-IT" sz="2400" dirty="0">
              <a:latin typeface="GothamLight" pitchFamily="50" charset="0"/>
            </a:endParaRPr>
          </a:p>
          <a:p>
            <a:pPr algn="just">
              <a:buFontTx/>
              <a:buChar char="-"/>
            </a:pPr>
            <a:endParaRPr lang="it-IT" dirty="0">
              <a:latin typeface="GothamLight" pitchFamily="50" charset="0"/>
            </a:endParaRPr>
          </a:p>
          <a:p>
            <a:pPr algn="just">
              <a:buFontTx/>
              <a:buChar char="-"/>
            </a:pPr>
            <a:r>
              <a:rPr lang="it-IT" dirty="0">
                <a:latin typeface="GothamLight" pitchFamily="50" charset="0"/>
              </a:rPr>
              <a:t>CÔTÉ MARKETING : </a:t>
            </a:r>
            <a:r>
              <a:rPr lang="it-IT" sz="2400" dirty="0">
                <a:latin typeface="GothamLight" pitchFamily="50" charset="0"/>
              </a:rPr>
              <a:t>Le nouveau dealer sera </a:t>
            </a:r>
            <a:r>
              <a:rPr lang="it-IT" sz="2400" dirty="0" err="1">
                <a:latin typeface="GothamLight" pitchFamily="50" charset="0"/>
              </a:rPr>
              <a:t>éliminé</a:t>
            </a:r>
            <a:r>
              <a:rPr lang="it-IT" sz="2400" dirty="0">
                <a:latin typeface="GothamLight" pitchFamily="50" charset="0"/>
              </a:rPr>
              <a:t> </a:t>
            </a:r>
            <a:r>
              <a:rPr lang="it-IT" sz="2400" dirty="0" err="1">
                <a:latin typeface="GothamLight" pitchFamily="50" charset="0"/>
              </a:rPr>
              <a:t>du</a:t>
            </a:r>
            <a:r>
              <a:rPr lang="it-IT" sz="2400" dirty="0">
                <a:latin typeface="GothamLight" pitchFamily="50" charset="0"/>
              </a:rPr>
              <a:t> Dealer Locator.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526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FCF230B-5207-CA25-A20C-730ADC7F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6447"/>
            <a:ext cx="12192000" cy="939892"/>
          </a:xfrm>
        </p:spPr>
        <p:txBody>
          <a:bodyPr/>
          <a:lstStyle/>
          <a:p>
            <a:pPr algn="ctr"/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Fonctions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principales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du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</a:rPr>
              <a:t> Fantic-Store</a:t>
            </a:r>
            <a:r>
              <a:rPr lang="it-IT" dirty="0"/>
              <a:t>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B7414E5-246D-7E2F-762F-2191B6AB2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343" y="1710215"/>
            <a:ext cx="10963274" cy="435133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GothamLight" pitchFamily="50" charset="0"/>
              </a:rPr>
              <a:t> La consultation de la Documentation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GothamLight" pitchFamily="50" charset="0"/>
              </a:rPr>
              <a:t> La consultation des catalogues pièces détachées des modèles Fantic Motor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GothamLight" pitchFamily="50" charset="0"/>
              </a:rPr>
              <a:t> La commande de pièces détachées et d'accessoires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GothamLight" pitchFamily="50" charset="0"/>
              </a:rPr>
              <a:t> L'activation des garanties sur les véhicules vendus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GothamLight" pitchFamily="50" charset="0"/>
              </a:rPr>
              <a:t> La demande d’intervention de garantie</a:t>
            </a:r>
            <a:endParaRPr lang="it-IT" dirty="0">
              <a:latin typeface="Gotham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1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8BA7B-49AB-44B7-F85A-1855E756C1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23836"/>
            <a:ext cx="12192000" cy="13255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Comment s'inscrire sur notre portail ?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Light" pitchFamily="50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84EB7A-52F4-D3D2-62DD-38C13779F6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51077"/>
            <a:ext cx="10515600" cy="4516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220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Saisir</a:t>
            </a:r>
            <a:r>
              <a:rPr lang="it-IT" sz="220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l'</a:t>
            </a:r>
            <a:r>
              <a:rPr lang="it-IT" sz="220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adresse</a:t>
            </a:r>
            <a:r>
              <a:rPr lang="it-IT" sz="220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www.fantic-store.com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Light" pitchFamily="50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Sélectioner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"Vous êtes un nouvel utilisateur ? Enregistrez-vous ici".   </a:t>
            </a:r>
            <a:r>
              <a:rPr lang="en-US" sz="220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Remplir</a:t>
            </a:r>
            <a:r>
              <a:rPr lang="en-US" sz="220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le </a:t>
            </a:r>
            <a:r>
              <a:rPr lang="en-US" sz="220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formulaire</a:t>
            </a:r>
            <a:r>
              <a:rPr lang="en-US" sz="220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d'inscription</a:t>
            </a:r>
            <a:endParaRPr lang="en-US" sz="2200" dirty="0">
              <a:solidFill>
                <a:prstClr val="black"/>
              </a:solidFill>
              <a:latin typeface="GothamLight" pitchFamily="50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200" dirty="0">
              <a:solidFill>
                <a:prstClr val="black"/>
              </a:solidFill>
              <a:latin typeface="GothamLight" pitchFamily="50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20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Une fois enregistré, le profil doit être complété et </a:t>
            </a:r>
            <a:r>
              <a:rPr lang="fr-FR" sz="2200" b="1" u="sng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approuvé</a:t>
            </a:r>
            <a:r>
              <a:rPr lang="fr-FR" sz="2200" dirty="0">
                <a:solidFill>
                  <a:prstClr val="black"/>
                </a:solidFill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par Fantic Motor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2200" dirty="0">
              <a:solidFill>
                <a:prstClr val="black"/>
              </a:solidFill>
              <a:latin typeface="GothamLight" pitchFamily="50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Le nouveau revendeur recevra un courrier électronique de la part de </a:t>
            </a:r>
            <a:r>
              <a:rPr lang="en-US" sz="2000" u="sng" kern="100" dirty="0">
                <a:solidFill>
                  <a:srgbClr val="0563C1"/>
                </a:solidFill>
                <a:latin typeface="GothamLight" pitchFamily="50" charset="0"/>
                <a:cs typeface="Times New Roman" panose="02020603050405020304" pitchFamily="18" charset="0"/>
              </a:rPr>
              <a:t>dealer.support@fanticmotor.it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avec les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identifiants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 pour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l’accès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Light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it-IT" dirty="0">
              <a:latin typeface="Gotham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9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CE10E4-C5A7-0DA7-DF93-68563A3B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1585"/>
            <a:ext cx="12192000" cy="1325563"/>
          </a:xfrm>
        </p:spPr>
        <p:txBody>
          <a:bodyPr/>
          <a:lstStyle/>
          <a:p>
            <a:pPr algn="ctr"/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Light" pitchFamily="50" charset="0"/>
                <a:ea typeface="Verdana" panose="020B0604030504040204" pitchFamily="34" charset="0"/>
              </a:rPr>
              <a:t>Documentation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Light" pitchFamily="50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036FF4-9788-6CDC-89BA-F5418016A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®"/>
            </a:pPr>
            <a:r>
              <a:rPr lang="it-IT" dirty="0"/>
              <a:t> </a:t>
            </a:r>
            <a:r>
              <a:rPr lang="it-IT" dirty="0" err="1">
                <a:latin typeface="GothamLight" pitchFamily="50" charset="0"/>
              </a:rPr>
              <a:t>Autres</a:t>
            </a:r>
            <a:r>
              <a:rPr lang="it-IT" dirty="0">
                <a:latin typeface="GothamLight" pitchFamily="50" charset="0"/>
              </a:rPr>
              <a:t> </a:t>
            </a:r>
            <a:r>
              <a:rPr lang="it-IT" dirty="0" err="1">
                <a:latin typeface="GothamLight" pitchFamily="50" charset="0"/>
              </a:rPr>
              <a:t>documents</a:t>
            </a:r>
            <a:endParaRPr lang="it-IT" dirty="0">
              <a:latin typeface="GothamLight" pitchFamily="50" charset="0"/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it-IT" dirty="0">
                <a:latin typeface="GothamLight" pitchFamily="50" charset="0"/>
              </a:rPr>
              <a:t> </a:t>
            </a:r>
            <a:r>
              <a:rPr lang="it-IT" dirty="0" err="1">
                <a:latin typeface="GothamLight" pitchFamily="50" charset="0"/>
              </a:rPr>
              <a:t>Catalogue</a:t>
            </a:r>
            <a:r>
              <a:rPr lang="it-IT" dirty="0">
                <a:latin typeface="GothamLight" pitchFamily="50" charset="0"/>
              </a:rPr>
              <a:t> de </a:t>
            </a:r>
            <a:r>
              <a:rPr lang="it-IT" dirty="0" err="1">
                <a:latin typeface="GothamLight" pitchFamily="50" charset="0"/>
              </a:rPr>
              <a:t>Pièces</a:t>
            </a:r>
            <a:r>
              <a:rPr lang="it-IT" dirty="0">
                <a:latin typeface="GothamLight" pitchFamily="50" charset="0"/>
              </a:rPr>
              <a:t> </a:t>
            </a:r>
            <a:r>
              <a:rPr lang="it-IT" dirty="0" err="1">
                <a:latin typeface="GothamLight" pitchFamily="50" charset="0"/>
              </a:rPr>
              <a:t>Détachées</a:t>
            </a:r>
            <a:r>
              <a:rPr lang="it-IT" dirty="0">
                <a:latin typeface="GothamLight" pitchFamily="50" charset="0"/>
              </a:rPr>
              <a:t> et </a:t>
            </a:r>
            <a:r>
              <a:rPr lang="it-IT" dirty="0" err="1">
                <a:latin typeface="GothamLight" pitchFamily="50" charset="0"/>
              </a:rPr>
              <a:t>Accessoires</a:t>
            </a:r>
            <a:endParaRPr lang="it-IT" dirty="0">
              <a:latin typeface="GothamLight" pitchFamily="50" charset="0"/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it-IT" dirty="0">
                <a:latin typeface="GothamLight" pitchFamily="50" charset="0"/>
              </a:rPr>
              <a:t> </a:t>
            </a:r>
            <a:r>
              <a:rPr lang="it-IT" dirty="0" err="1">
                <a:latin typeface="GothamLight" pitchFamily="50" charset="0"/>
              </a:rPr>
              <a:t>Circulaires</a:t>
            </a:r>
            <a:r>
              <a:rPr lang="it-IT" dirty="0">
                <a:latin typeface="GothamLight" pitchFamily="50" charset="0"/>
              </a:rPr>
              <a:t> techniques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it-IT" dirty="0">
                <a:latin typeface="GothamLight" pitchFamily="50" charset="0"/>
              </a:rPr>
              <a:t> </a:t>
            </a:r>
            <a:r>
              <a:rPr lang="it-IT" dirty="0" err="1">
                <a:latin typeface="GothamLight" pitchFamily="50" charset="0"/>
              </a:rPr>
              <a:t>Formation</a:t>
            </a:r>
            <a:endParaRPr lang="it-IT" dirty="0">
              <a:latin typeface="GothamLight" pitchFamily="50" charset="0"/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it-IT" dirty="0">
                <a:latin typeface="GothamLight" pitchFamily="50" charset="0"/>
              </a:rPr>
              <a:t> </a:t>
            </a:r>
            <a:r>
              <a:rPr lang="it-IT" dirty="0" err="1">
                <a:latin typeface="GothamLight" pitchFamily="50" charset="0"/>
              </a:rPr>
              <a:t>Logiciel</a:t>
            </a:r>
            <a:endParaRPr lang="it-IT" dirty="0">
              <a:latin typeface="GothamLight" pitchFamily="50" charset="0"/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it-IT" dirty="0">
                <a:latin typeface="GothamLight" pitchFamily="50" charset="0"/>
              </a:rPr>
              <a:t> Manuel d’atelier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it-IT" dirty="0">
                <a:latin typeface="GothamLight" pitchFamily="50" charset="0"/>
              </a:rPr>
              <a:t> </a:t>
            </a:r>
            <a:r>
              <a:rPr lang="it-IT" dirty="0" err="1">
                <a:latin typeface="GothamLight" pitchFamily="50" charset="0"/>
              </a:rPr>
              <a:t>Manuels</a:t>
            </a:r>
            <a:r>
              <a:rPr lang="it-IT" dirty="0">
                <a:latin typeface="GothamLight" pitchFamily="50" charset="0"/>
              </a:rPr>
              <a:t> d’</a:t>
            </a:r>
            <a:r>
              <a:rPr lang="it-IT" dirty="0" err="1">
                <a:latin typeface="GothamLight" pitchFamily="50" charset="0"/>
              </a:rPr>
              <a:t>utilisateur</a:t>
            </a:r>
            <a:endParaRPr lang="it-IT" dirty="0">
              <a:latin typeface="GothamLight" pitchFamily="50" charset="0"/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it-IT" dirty="0">
                <a:latin typeface="GothamLight" pitchFamily="50" charset="0"/>
              </a:rPr>
              <a:t> </a:t>
            </a:r>
            <a:r>
              <a:rPr lang="it-IT" dirty="0" err="1">
                <a:latin typeface="GothamLight" pitchFamily="50" charset="0"/>
              </a:rPr>
              <a:t>Pre-livraison</a:t>
            </a:r>
            <a:endParaRPr lang="it-IT" dirty="0">
              <a:latin typeface="Gotham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463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1235</Words>
  <Application>Microsoft Office PowerPoint</Application>
  <PresentationFormat>Widescreen</PresentationFormat>
  <Paragraphs>168</Paragraphs>
  <Slides>22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Arial</vt:lpstr>
      <vt:lpstr>Assistant</vt:lpstr>
      <vt:lpstr>Calibri</vt:lpstr>
      <vt:lpstr>Calibri Light</vt:lpstr>
      <vt:lpstr>DIN Pro Black</vt:lpstr>
      <vt:lpstr>GothamLight</vt:lpstr>
      <vt:lpstr>GothamMedium</vt:lpstr>
      <vt:lpstr>Symbol</vt:lpstr>
      <vt:lpstr>TradeGothicLTStd-BdCn20</vt:lpstr>
      <vt:lpstr>Verdana</vt:lpstr>
      <vt:lpstr>Wingdings</vt:lpstr>
      <vt:lpstr>1_Tema di Office</vt:lpstr>
      <vt:lpstr>Presentazione standard di PowerPoint</vt:lpstr>
      <vt:lpstr>Presentazione standard di PowerPoint</vt:lpstr>
      <vt:lpstr>Service Après-Vente</vt:lpstr>
      <vt:lpstr>Dealer Locator</vt:lpstr>
      <vt:lpstr> Ouverture d’un nouveau dealer Fantic</vt:lpstr>
      <vt:lpstr>Fermeture d’un dealer Fantic</vt:lpstr>
      <vt:lpstr>Fonctions principales du Fantic-Store </vt:lpstr>
      <vt:lpstr>Comment s'inscrire sur notre portail ?</vt:lpstr>
      <vt:lpstr>Documentation</vt:lpstr>
      <vt:lpstr>Consultation des catalogues</vt:lpstr>
      <vt:lpstr>Placement des commandes</vt:lpstr>
      <vt:lpstr>État de la commande</vt:lpstr>
      <vt:lpstr>Cours de formation Fantic</vt:lpstr>
      <vt:lpstr>Cours de formation en ligne 2024</vt:lpstr>
      <vt:lpstr>Activation de Garantie</vt:lpstr>
      <vt:lpstr>Activation de Garantie</vt:lpstr>
      <vt:lpstr>Demande d’intervention en garantie</vt:lpstr>
      <vt:lpstr>Presentazione standard di PowerPoint</vt:lpstr>
      <vt:lpstr>État de la demande d’intervention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BIENVENUS CHEZ</dc:title>
  <dc:creator>Francesca Visentini - Fantic Motor S.P.A.</dc:creator>
  <cp:lastModifiedBy>Francesca Visentini - Fantic Motor S.P.A.</cp:lastModifiedBy>
  <cp:revision>25</cp:revision>
  <dcterms:created xsi:type="dcterms:W3CDTF">2023-12-27T10:41:43Z</dcterms:created>
  <dcterms:modified xsi:type="dcterms:W3CDTF">2024-01-16T08:41:21Z</dcterms:modified>
</cp:coreProperties>
</file>