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257" r:id="rId2"/>
    <p:sldId id="2455" r:id="rId3"/>
    <p:sldId id="2446" r:id="rId4"/>
    <p:sldId id="2210" r:id="rId5"/>
    <p:sldId id="2267" r:id="rId6"/>
    <p:sldId id="2269" r:id="rId7"/>
    <p:sldId id="2480" r:id="rId8"/>
    <p:sldId id="287" r:id="rId9"/>
    <p:sldId id="2481" r:id="rId10"/>
    <p:sldId id="2270" r:id="rId11"/>
    <p:sldId id="2482" r:id="rId12"/>
    <p:sldId id="2220" r:id="rId13"/>
    <p:sldId id="2419" r:id="rId14"/>
    <p:sldId id="2418" r:id="rId15"/>
    <p:sldId id="2187" r:id="rId16"/>
    <p:sldId id="2422" r:id="rId17"/>
    <p:sldId id="2423" r:id="rId18"/>
    <p:sldId id="2484" r:id="rId19"/>
    <p:sldId id="2424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D364B890-0A22-42C8-81C4-D2214ED8D55E}">
          <p14:sldIdLst>
            <p14:sldId id="2257"/>
            <p14:sldId id="2455"/>
            <p14:sldId id="2446"/>
            <p14:sldId id="2210"/>
            <p14:sldId id="2267"/>
            <p14:sldId id="2269"/>
            <p14:sldId id="2480"/>
            <p14:sldId id="287"/>
            <p14:sldId id="2481"/>
            <p14:sldId id="2270"/>
            <p14:sldId id="2482"/>
            <p14:sldId id="2220"/>
            <p14:sldId id="2419"/>
            <p14:sldId id="2418"/>
            <p14:sldId id="2187"/>
            <p14:sldId id="2422"/>
            <p14:sldId id="2423"/>
            <p14:sldId id="2484"/>
            <p14:sldId id="2424"/>
          </p14:sldIdLst>
        </p14:section>
        <p14:section name="corporate identity" id="{75BD2FE6-7C2C-4256-937D-FE1824B5DD62}">
          <p14:sldIdLst/>
        </p14:section>
        <p14:section name="OLD" id="{9D088F6E-3AE0-4FDD-BE2D-84AC69851EE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67C"/>
    <a:srgbClr val="7EAABF"/>
    <a:srgbClr val="E4022C"/>
    <a:srgbClr val="009640"/>
    <a:srgbClr val="A0DE00"/>
    <a:srgbClr val="1DAAB7"/>
    <a:srgbClr val="DF3B5A"/>
    <a:srgbClr val="B91525"/>
    <a:srgbClr val="2B4E5D"/>
    <a:srgbClr val="0F4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A7C65A-6A56-4F39-B76E-6FBCAEBA9E5E}" v="296" dt="2023-09-22T12:32:52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6" autoAdjust="0"/>
    <p:restoredTop sz="94625" autoAdjust="0"/>
  </p:normalViewPr>
  <p:slideViewPr>
    <p:cSldViewPr snapToGrid="0">
      <p:cViewPr varScale="1">
        <p:scale>
          <a:sx n="104" d="100"/>
          <a:sy n="104" d="100"/>
        </p:scale>
        <p:origin x="7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498AC-5E65-4C55-9115-BA4A7E4448F4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18CB4-D77A-4E6C-AD71-9876A898E910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20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Fantic nasce in un periodo di rivoluzione culturale, libertà e dove i giovani vogliono emergere rispetto alle vecchie generazioni, far capire che il futuro sono loro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18CB4-D77A-4E6C-AD71-9876A898E91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451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Non solo partecipare ma anche vincere: 16 titoli in due anni nell’offroad, soprattutto nei 125.</a:t>
            </a:r>
          </a:p>
          <a:p>
            <a:r>
              <a:rPr lang="it-IT" dirty="0"/>
              <a:t>Importante ricordare la vittoria nel 2021 nell’europeo 250 con l’unico 2t contro tutti 4t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18CB4-D77A-4E6C-AD71-9876A898E910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5863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2023 è l’anno dell’enduro: siamo in testa a 5 categorie del mondiale con 36 vittorie di </a:t>
            </a:r>
            <a:r>
              <a:rPr lang="it-IT" dirty="0" err="1"/>
              <a:t>gp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18CB4-D77A-4E6C-AD71-9876A898E910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2366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Anche in moto2 è strada una grande stagione: ad agosto </a:t>
            </a:r>
            <a:r>
              <a:rPr lang="it-IT" dirty="0" err="1"/>
              <a:t>fantic</a:t>
            </a:r>
            <a:r>
              <a:rPr lang="it-IT" dirty="0"/>
              <a:t> ha vinto la sua prima storica grande nel motomondiale.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18CB4-D77A-4E6C-AD71-9876A898E910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8483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questo periodo storico Fantic capisce il desiderio di libertà delle nuove generazioni e lancia una moto che diventa subito un successo e poi una icona. All’inizio 50cc, poi 125cc, poi sempre più racing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18CB4-D77A-4E6C-AD71-9876A898E91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512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1981 campione del mondo enduro (6 giorni isola </a:t>
            </a:r>
            <a:r>
              <a:rPr lang="it-IT" dirty="0" err="1"/>
              <a:t>d’elba</a:t>
            </a:r>
            <a:r>
              <a:rPr lang="it-IT" dirty="0"/>
              <a:t> con </a:t>
            </a:r>
            <a:r>
              <a:rPr lang="it-IT" dirty="0" err="1"/>
              <a:t>brissoni</a:t>
            </a:r>
            <a:r>
              <a:rPr lang="it-IT" dirty="0"/>
              <a:t>)</a:t>
            </a:r>
          </a:p>
          <a:p>
            <a:r>
              <a:rPr lang="it-IT" dirty="0"/>
              <a:t>3 volte campione del mondo trial piloti</a:t>
            </a:r>
          </a:p>
          <a:p>
            <a:r>
              <a:rPr lang="it-IT" dirty="0"/>
              <a:t>2 volte campione del mondo trial costruttori</a:t>
            </a:r>
          </a:p>
          <a:p>
            <a:r>
              <a:rPr lang="it-IT" dirty="0"/>
              <a:t>Negli anni ’90 poi inizia una fase calante fino alla chiusura nel 97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18CB4-D77A-4E6C-AD71-9876A898E91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41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Nel 2014 grazie all’acquisto da parte del fondo </a:t>
            </a:r>
            <a:r>
              <a:rPr lang="it-IT" dirty="0" err="1"/>
              <a:t>Venetwork</a:t>
            </a:r>
            <a:r>
              <a:rPr lang="it-IT" dirty="0"/>
              <a:t> inizia la vera rinascita del marchio.</a:t>
            </a:r>
          </a:p>
          <a:p>
            <a:r>
              <a:rPr lang="it-IT" b="0" i="0" dirty="0">
                <a:solidFill>
                  <a:srgbClr val="6F6F6F"/>
                </a:solidFill>
                <a:effectLst/>
                <a:latin typeface="Barlow" panose="00000500000000000000" pitchFamily="2" charset="0"/>
              </a:rPr>
              <a:t>Riunisce 74 imprenditori del Triveneto animati dalla volontà di fare di più per il proprio territorio, sostenendo e sviluppando progetti ad alto potenziale.</a:t>
            </a:r>
          </a:p>
          <a:p>
            <a:r>
              <a:rPr lang="it-IT" b="0" i="0" dirty="0">
                <a:solidFill>
                  <a:srgbClr val="6F6F6F"/>
                </a:solidFill>
                <a:effectLst/>
                <a:latin typeface="Barlow" panose="00000500000000000000" pitchFamily="2" charset="0"/>
              </a:rPr>
              <a:t>I numeri parlano da soli a testimoniare la solidità del gruppo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18CB4-D77A-4E6C-AD71-9876A898E91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26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Grazie anche agli sforzi di </a:t>
            </a:r>
            <a:r>
              <a:rPr lang="it-IT" dirty="0" err="1"/>
              <a:t>Venetwork</a:t>
            </a:r>
            <a:r>
              <a:rPr lang="it-IT" dirty="0"/>
              <a:t> oggi Fantic è una azienda solida, votata alla ricerca e innovazione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18CB4-D77A-4E6C-AD71-9876A898E910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9643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Inaugurato nel 2021 raccoglie tutte le funzioni aziendali dall’ufficio commerciale, agli acquisti passando per R&amp;D e </a:t>
            </a:r>
            <a:r>
              <a:rPr lang="it-IT" dirty="0" err="1"/>
              <a:t>mktg</a:t>
            </a:r>
            <a:r>
              <a:rPr lang="it-IT" dirty="0"/>
              <a:t>: un totale di 180 dipendenti e soprattutto 55 persone dedicate a ricerca e sviluppo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18CB4-D77A-4E6C-AD71-9876A898E91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971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Noi ora ci troviamo nel </a:t>
            </a:r>
            <a:r>
              <a:rPr lang="it-IT" dirty="0" err="1"/>
              <a:t>plant</a:t>
            </a:r>
            <a:r>
              <a:rPr lang="it-IT" dirty="0"/>
              <a:t> di assemblaggio </a:t>
            </a:r>
            <a:r>
              <a:rPr lang="it-IT" dirty="0" err="1"/>
              <a:t>ebike</a:t>
            </a:r>
            <a:r>
              <a:rPr lang="it-IT" dirty="0"/>
              <a:t> che l’anno scorso ha prodotto circa 20.000bici</a:t>
            </a:r>
          </a:p>
          <a:p>
            <a:r>
              <a:rPr lang="it-IT" dirty="0"/>
              <a:t>Poco distante si trova il nuovo magazzino ricambi di 7500 mq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18CB4-D77A-4E6C-AD71-9876A898E910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009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Motori </a:t>
            </a:r>
            <a:r>
              <a:rPr lang="it-IT" dirty="0" err="1"/>
              <a:t>minarelli</a:t>
            </a:r>
            <a:r>
              <a:rPr lang="it-IT" dirty="0"/>
              <a:t> non è solo il luogo dove si assemblano tutte le 20000 moto </a:t>
            </a:r>
            <a:r>
              <a:rPr lang="it-IT" dirty="0" err="1"/>
              <a:t>fantic</a:t>
            </a:r>
            <a:r>
              <a:rPr lang="it-IT" dirty="0"/>
              <a:t> all’anno ma è anche un centro di ricerca e sviluppo </a:t>
            </a:r>
            <a:r>
              <a:rPr lang="it-IT" dirty="0" err="1"/>
              <a:t>powertrain</a:t>
            </a:r>
            <a:r>
              <a:rPr lang="it-IT" dirty="0"/>
              <a:t> e produttore di motori vero e proprio.</a:t>
            </a:r>
          </a:p>
          <a:p>
            <a:r>
              <a:rPr lang="it-IT" dirty="0"/>
              <a:t>Vengono prodotti l’unico 50cc 2t e5 al mondo e il miglior 125 4t oggi in commercio (esempio ha fasatura variabile e frizione antisaltellamento)</a:t>
            </a:r>
          </a:p>
          <a:p>
            <a:r>
              <a:rPr lang="it-IT" dirty="0"/>
              <a:t>Si aggiunge ovviamente il nuovo 300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B18CB4-D77A-4E6C-AD71-9876A898E910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564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Passando dai mondiali enduro/cross ai rally l’anno scorso si è aggiunto l’impegno nel motomondiale: FANTIC è l’unica azienda a correre in tutte le discipline del motorsport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B1884-68A8-49DF-B4B3-D649D24D1AA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55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6E060F-0FAE-034C-447B-33163C3CA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AD3710C-DD68-5450-499C-6D822F1AA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AA2D1D-09B4-C631-A2B9-52ED1CFCF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3BA-B96F-46AB-A940-DE3BC359BA1F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EFC7A-08DF-087E-27FF-8C8A64EF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1BB95D-BCF8-D656-EE5F-5BF6C455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FC6-8D3D-49C7-BBC2-771AB87B495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51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5F0F2B-E783-E51D-7D23-DBADB70E1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DDDC0C8-AE5A-6592-8CDB-08AE83DD03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F372EC-2140-13E8-9173-B2F83001E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3BA-B96F-46AB-A940-DE3BC359BA1F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3598B7-32CA-7AA5-C2D9-059CF98EA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4A2013-2CFA-3893-1281-1E25F0CCB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FC6-8D3D-49C7-BBC2-771AB87B495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5806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4BF4257-2897-5A06-2747-49B0095097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128AB94-A0D5-9624-707A-AA47A8BFD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CBA11B1-7DBB-5C08-BF01-E05E413A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3BA-B96F-46AB-A940-DE3BC359BA1F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A25A9B-A508-7389-6245-2A5C0012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57034E-BC09-42D6-4562-E76532686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FC6-8D3D-49C7-BBC2-771AB87B495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1847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696D19E-1A76-789A-F065-B6BA77B75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D9813456-1DB8-6B41-DB8A-4A45BF9868DA}"/>
              </a:ext>
            </a:extLst>
          </p:cNvPr>
          <p:cNvSpPr/>
          <p:nvPr userDrawn="1"/>
        </p:nvSpPr>
        <p:spPr>
          <a:xfrm>
            <a:off x="-2" y="-1"/>
            <a:ext cx="12192002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6999E9A-1564-401F-98B1-7675583454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6027"/>
            <a:ext cx="4612943" cy="2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43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696D19E-1A76-789A-F065-B6BA77B75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D9813456-1DB8-6B41-DB8A-4A45BF9868D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6999E9A-1564-401F-98B1-7675583454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6027"/>
            <a:ext cx="4612943" cy="27421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254BF7A-700F-F981-B321-69454B06E3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09" y="193322"/>
            <a:ext cx="1239169" cy="17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72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696D19E-1A76-789A-F065-B6BA77B75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D9813456-1DB8-6B41-DB8A-4A45BF9868D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254BF7A-700F-F981-B321-69454B06E3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5955" y="6602914"/>
            <a:ext cx="1239169" cy="17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93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696D19E-1A76-789A-F065-B6BA77B75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D9813456-1DB8-6B41-DB8A-4A45BF9868DA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5381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uilding and City Illustration, Abstract City scene black style, City  skyline silhouette with reflection on night Stock Vector | Adobe Stock">
            <a:extLst>
              <a:ext uri="{FF2B5EF4-FFF2-40B4-BE49-F238E27FC236}">
                <a16:creationId xmlns:a16="http://schemas.microsoft.com/office/drawing/2014/main" id="{67E82CD3-2E80-D787-F8AE-AC3494544A4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295" y="1929314"/>
            <a:ext cx="12079706" cy="492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3E4850F2-D02B-29F4-53FE-F569BCBF67EE}"/>
              </a:ext>
            </a:extLst>
          </p:cNvPr>
          <p:cNvSpPr/>
          <p:nvPr userDrawn="1"/>
        </p:nvSpPr>
        <p:spPr>
          <a:xfrm>
            <a:off x="0" y="1"/>
            <a:ext cx="12192000" cy="690612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4196E93-0982-E7A2-0329-578CC04C64BB}"/>
              </a:ext>
            </a:extLst>
          </p:cNvPr>
          <p:cNvSpPr/>
          <p:nvPr userDrawn="1"/>
        </p:nvSpPr>
        <p:spPr>
          <a:xfrm>
            <a:off x="-96252" y="6537158"/>
            <a:ext cx="4684294" cy="368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spc="1200" baseline="0" dirty="0">
                <a:solidFill>
                  <a:srgbClr val="1DAAB7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LOOKING</a:t>
            </a:r>
            <a:r>
              <a:rPr lang="it-IT" sz="1100" spc="1200" baseline="0" dirty="0">
                <a:solidFill>
                  <a:schemeClr val="tx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TOTHE</a:t>
            </a:r>
            <a:r>
              <a:rPr lang="it-IT" sz="1100" spc="1200" baseline="0" dirty="0">
                <a:solidFill>
                  <a:srgbClr val="1DAAB7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366839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696D19E-1A76-789A-F065-B6BA77B75F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76646" cy="6858001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D9813456-1DB8-6B41-DB8A-4A45BF9868DA}"/>
              </a:ext>
            </a:extLst>
          </p:cNvPr>
          <p:cNvSpPr/>
          <p:nvPr userDrawn="1"/>
        </p:nvSpPr>
        <p:spPr>
          <a:xfrm>
            <a:off x="0" y="0"/>
            <a:ext cx="12176646" cy="6858001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1C4142D2-DACB-6A28-FDE5-AADC01A449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42000" cy="6872777"/>
          </a:xfrm>
          <a:custGeom>
            <a:avLst/>
            <a:gdLst>
              <a:gd name="connsiteX0" fmla="*/ 0 w 5842000"/>
              <a:gd name="connsiteY0" fmla="*/ 0 h 6872777"/>
              <a:gd name="connsiteX1" fmla="*/ 4170821 w 5842000"/>
              <a:gd name="connsiteY1" fmla="*/ 0 h 6872777"/>
              <a:gd name="connsiteX2" fmla="*/ 5842000 w 5842000"/>
              <a:gd name="connsiteY2" fmla="*/ 6872777 h 6872777"/>
              <a:gd name="connsiteX3" fmla="*/ 0 w 5842000"/>
              <a:gd name="connsiteY3" fmla="*/ 6872777 h 687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000" h="6872777">
                <a:moveTo>
                  <a:pt x="0" y="0"/>
                </a:moveTo>
                <a:lnTo>
                  <a:pt x="4170821" y="0"/>
                </a:lnTo>
                <a:lnTo>
                  <a:pt x="5842000" y="6872777"/>
                </a:lnTo>
                <a:lnTo>
                  <a:pt x="0" y="687277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15EFA34-D6B4-74AA-EF94-8B2713BA4F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7017615" y="4380807"/>
            <a:ext cx="5174385" cy="2477193"/>
          </a:xfrm>
          <a:custGeom>
            <a:avLst/>
            <a:gdLst>
              <a:gd name="connsiteX0" fmla="*/ 0 w 5842000"/>
              <a:gd name="connsiteY0" fmla="*/ 0 h 6872777"/>
              <a:gd name="connsiteX1" fmla="*/ 4170821 w 5842000"/>
              <a:gd name="connsiteY1" fmla="*/ 0 h 6872777"/>
              <a:gd name="connsiteX2" fmla="*/ 5842000 w 5842000"/>
              <a:gd name="connsiteY2" fmla="*/ 6872777 h 6872777"/>
              <a:gd name="connsiteX3" fmla="*/ 0 w 5842000"/>
              <a:gd name="connsiteY3" fmla="*/ 6872777 h 6872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2000" h="6872777">
                <a:moveTo>
                  <a:pt x="0" y="0"/>
                </a:moveTo>
                <a:lnTo>
                  <a:pt x="4170821" y="0"/>
                </a:lnTo>
                <a:lnTo>
                  <a:pt x="5842000" y="6872777"/>
                </a:lnTo>
                <a:lnTo>
                  <a:pt x="0" y="6872777"/>
                </a:lnTo>
                <a:close/>
              </a:path>
            </a:pathLst>
          </a:custGeom>
          <a:pattFill prst="pct5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8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4C812C-A0AF-5237-6830-A85CB4E6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FE28AD-40AF-0306-65C8-5E2CC8721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167060-2BB5-FE8D-99DE-CA4910F7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3BA-B96F-46AB-A940-DE3BC359BA1F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19278B0-731E-326A-E46C-9239E067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9A0E22-2DDF-CCE8-78BC-D934A1E2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FC6-8D3D-49C7-BBC2-771AB87B495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114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CEA9C9-34FE-3DEC-9539-534C31FF5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188B8D-74A9-5207-9B27-2F6AB0D00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3AF9E82-49FC-C428-A90E-73AA70F0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3BA-B96F-46AB-A940-DE3BC359BA1F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15DD40-226C-6D7F-66AE-3FE7C85C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36446D-B4D3-C5BD-1949-0A74C275B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FC6-8D3D-49C7-BBC2-771AB87B495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59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409ED6-FD4A-CAA4-5F0F-BC4AC8E5B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174BF5-C282-33C7-FB60-E1B6FFA925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1B77C8-F286-209A-8A77-C6BA63D0F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811DA0-A074-75AF-0F52-3273227EB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3BA-B96F-46AB-A940-DE3BC359BA1F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9044DD1-4315-1C6A-A039-CEABE7B9E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73A7D48-0FFA-2202-3CB1-215BE932B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FC6-8D3D-49C7-BBC2-771AB87B495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747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E6F2739-2907-A0D4-22AB-3A5D03B2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3E2FB20-0BBF-F2AE-1591-B912DA622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10D288-EDA7-DD43-C5F6-29F78DC90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54ECAB-AF53-1382-44F0-2B999AD93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5359F51-565D-027C-CC27-6C0420595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29D4E74-ED32-80E8-4F61-AE552F562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3BA-B96F-46AB-A940-DE3BC359BA1F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27C4DF3-0DEB-8829-0FB0-2607B9852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F5F5307-6BC2-63A0-B115-057BF4B0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FC6-8D3D-49C7-BBC2-771AB87B495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028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C86EBA-15AE-156F-F656-2530C22E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2C7C752-930D-9306-9A43-632674023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3BA-B96F-46AB-A940-DE3BC359BA1F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E8A00A1-97ED-5A1B-F14B-476FAAE7F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08ECDBC-DB84-EF09-A175-A35A9AC69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FC6-8D3D-49C7-BBC2-771AB87B495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2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911A46B-0D58-3F58-EF17-7154EE470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3BA-B96F-46AB-A940-DE3BC359BA1F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527E1C-3097-23C2-D0A6-582FE179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BBE74A2-6761-123F-274C-22179B2C5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FC6-8D3D-49C7-BBC2-771AB87B495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591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BA0F89-90CF-76D0-93B4-05593246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E3A4613-99D4-4BAD-6B5F-E60AFFF48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5FA66DE-5C3E-8C54-85CF-4D1DEA3FD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5255998-376C-FAA2-D4EF-6CD77D957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3BA-B96F-46AB-A940-DE3BC359BA1F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129CD80-A237-6924-78EA-6F5CDBC5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CA0EC99-1D2F-D7F9-13D2-FE470AEB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FC6-8D3D-49C7-BBC2-771AB87B495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040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97AC6F-8D3A-209A-B4B6-F03AD056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E147916-05CD-8A3E-BE87-6A9FBEF10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2BD6741-F574-AECC-D537-A0B7EE1B8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CA1AB75-8C20-2AF8-618C-71B0FF6C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33BA-B96F-46AB-A940-DE3BC359BA1F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E96F39-904C-8A35-E82B-B45112BC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6E28102-A2DC-B8C2-1348-720183563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FC6-8D3D-49C7-BBC2-771AB87B495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73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0DC7ABD-1121-8788-52B0-7BF9C85D5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1C362D-AA8E-C62E-9284-2106F0723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034B6A-B7C3-9259-60B2-A2B482F7E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033BA-B96F-46AB-A940-DE3BC359BA1F}" type="datetimeFigureOut">
              <a:rPr lang="it-IT" smtClean="0"/>
              <a:t>19/01/2024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D19FA5-EA3D-BA93-218D-1D6B7AE9B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0E36BD4-84C2-A4DE-CCDF-AE404014E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CCFC6-8D3D-49C7-BBC2-771AB87B4952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03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8" r:id="rId14"/>
    <p:sldLayoutId id="2147483674" r:id="rId15"/>
    <p:sldLayoutId id="2147483675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2.sv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811B7A9-B87A-ABDD-94F1-BA14092B71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318" y="673952"/>
            <a:ext cx="3623182" cy="51453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FD67D8-5F86-E814-2B6A-936DA9F3B31F}"/>
              </a:ext>
            </a:extLst>
          </p:cNvPr>
          <p:cNvSpPr txBox="1"/>
          <p:nvPr/>
        </p:nvSpPr>
        <p:spPr>
          <a:xfrm>
            <a:off x="2823440" y="1467234"/>
            <a:ext cx="65049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8000" i="1" dirty="0">
                <a:solidFill>
                  <a:srgbClr val="0F467C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FR</a:t>
            </a:r>
            <a:r>
              <a:rPr lang="it-IT" sz="8000" i="1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AN</a:t>
            </a:r>
            <a:r>
              <a:rPr lang="it-IT" sz="8000" i="1" dirty="0">
                <a:solidFill>
                  <a:srgbClr val="C00000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CE </a:t>
            </a:r>
            <a:r>
              <a:rPr lang="it-IT" sz="8000" i="1" dirty="0">
                <a:latin typeface="DIN Pro Black" panose="020B0A04020101010102" pitchFamily="34" charset="0"/>
                <a:cs typeface="DIN Pro Black" panose="020B0A04020101010102" pitchFamily="34" charset="0"/>
              </a:rPr>
              <a:t>DEALER MEETING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0412E92-0031-1CAB-32CC-3280A3E9BE47}"/>
              </a:ext>
            </a:extLst>
          </p:cNvPr>
          <p:cNvSpPr txBox="1"/>
          <p:nvPr/>
        </p:nvSpPr>
        <p:spPr>
          <a:xfrm>
            <a:off x="4598974" y="6137816"/>
            <a:ext cx="2953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i="1" dirty="0">
                <a:latin typeface="DIN Pro Black" panose="020B0A04020101010102" pitchFamily="34" charset="0"/>
                <a:cs typeface="DIN Pro Black" panose="020B0A04020101010102" pitchFamily="34" charset="0"/>
              </a:rPr>
              <a:t>25.09.2023</a:t>
            </a:r>
            <a:endParaRPr kumimoji="0" lang="it-IT" sz="16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6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9FA467F-78A8-06EF-B81D-F0DEE435FA2D}"/>
              </a:ext>
            </a:extLst>
          </p:cNvPr>
          <p:cNvSpPr txBox="1"/>
          <p:nvPr/>
        </p:nvSpPr>
        <p:spPr>
          <a:xfrm>
            <a:off x="-21771" y="3244864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6000" dirty="0">
                <a:solidFill>
                  <a:srgbClr val="E4022C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AUJOURD'HUI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1A0714A-25F8-731A-A507-FEAFF6B98D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124" y="2849153"/>
            <a:ext cx="3623182" cy="514535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80010156-56E2-5C0A-F962-129293293AB5}"/>
              </a:ext>
            </a:extLst>
          </p:cNvPr>
          <p:cNvCxnSpPr/>
          <p:nvPr/>
        </p:nvCxnSpPr>
        <p:spPr>
          <a:xfrm>
            <a:off x="6096000" y="0"/>
            <a:ext cx="0" cy="26280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651C130-0244-CFC3-3AB2-45B01D4ED6A7}"/>
              </a:ext>
            </a:extLst>
          </p:cNvPr>
          <p:cNvCxnSpPr/>
          <p:nvPr/>
        </p:nvCxnSpPr>
        <p:spPr>
          <a:xfrm>
            <a:off x="6096000" y="4220741"/>
            <a:ext cx="0" cy="26280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893BADB2-FFB5-BAE6-EFC5-1769656C28B8}"/>
              </a:ext>
            </a:extLst>
          </p:cNvPr>
          <p:cNvCxnSpPr>
            <a:cxnSpLocks/>
          </p:cNvCxnSpPr>
          <p:nvPr/>
        </p:nvCxnSpPr>
        <p:spPr>
          <a:xfrm>
            <a:off x="0" y="3447047"/>
            <a:ext cx="385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1F5DACCE-CB45-46D1-06D3-0BE664DBC54F}"/>
              </a:ext>
            </a:extLst>
          </p:cNvPr>
          <p:cNvCxnSpPr>
            <a:cxnSpLocks/>
          </p:cNvCxnSpPr>
          <p:nvPr/>
        </p:nvCxnSpPr>
        <p:spPr>
          <a:xfrm>
            <a:off x="7935686" y="3447047"/>
            <a:ext cx="4212000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7F4087D-9995-FC08-75D8-FAF09F652FBD}"/>
              </a:ext>
            </a:extLst>
          </p:cNvPr>
          <p:cNvSpPr txBox="1"/>
          <p:nvPr/>
        </p:nvSpPr>
        <p:spPr>
          <a:xfrm>
            <a:off x="591156" y="25116"/>
            <a:ext cx="4800599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E4022C"/>
                </a:solidFill>
                <a:latin typeface="DIN Black" pitchFamily="50" charset="0"/>
              </a:rPr>
              <a:t>35.000+</a:t>
            </a:r>
          </a:p>
          <a:p>
            <a:pPr algn="ctr"/>
            <a:endParaRPr lang="it-IT" sz="2400" dirty="0">
              <a:solidFill>
                <a:srgbClr val="E4022C"/>
              </a:solidFill>
              <a:latin typeface="DIN Black" pitchFamily="50" charset="0"/>
            </a:endParaRPr>
          </a:p>
          <a:p>
            <a:pPr algn="ctr"/>
            <a:r>
              <a:rPr lang="fr-FR" sz="2400" dirty="0">
                <a:latin typeface="DIN Black" pitchFamily="50" charset="0"/>
              </a:rPr>
              <a:t>MOTOS ET VÉLOS PAR AN</a:t>
            </a:r>
          </a:p>
          <a:p>
            <a:pPr algn="ctr"/>
            <a:endParaRPr lang="it-IT" sz="2400" dirty="0">
              <a:latin typeface="DIN Black" pitchFamily="50" charset="0"/>
            </a:endParaRPr>
          </a:p>
          <a:p>
            <a:pPr algn="ctr"/>
            <a:endParaRPr lang="it-IT" sz="2400" dirty="0">
              <a:latin typeface="DIN Black" pitchFamily="50" charset="0"/>
            </a:endParaRPr>
          </a:p>
          <a:p>
            <a:pPr algn="ctr"/>
            <a:r>
              <a:rPr lang="it-IT" sz="2400" dirty="0">
                <a:latin typeface="DIN Black" pitchFamily="50" charset="0"/>
              </a:rPr>
              <a:t>FABRIQUE </a:t>
            </a:r>
            <a:r>
              <a:rPr lang="it-IT" sz="2400" dirty="0">
                <a:solidFill>
                  <a:srgbClr val="FF0000"/>
                </a:solidFill>
                <a:latin typeface="DIN Black" pitchFamily="50" charset="0"/>
              </a:rPr>
              <a:t>100%</a:t>
            </a:r>
            <a:r>
              <a:rPr lang="it-IT" sz="2400" dirty="0">
                <a:latin typeface="DIN Black" pitchFamily="50" charset="0"/>
              </a:rPr>
              <a:t> IN ITALIA</a:t>
            </a:r>
          </a:p>
        </p:txBody>
      </p:sp>
      <p:pic>
        <p:nvPicPr>
          <p:cNvPr id="12" name="Picture 2" descr="Flag of Italy - Wikipedia">
            <a:extLst>
              <a:ext uri="{FF2B5EF4-FFF2-40B4-BE49-F238E27FC236}">
                <a16:creationId xmlns:a16="http://schemas.microsoft.com/office/drawing/2014/main" id="{0061F055-D974-089F-E0AE-086BE0D81C24}"/>
              </a:ext>
            </a:extLst>
          </p:cNvPr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2000" y="2403851"/>
            <a:ext cx="1116000" cy="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D8BF19A-964C-790B-4ED2-F28FCCDD884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549"/>
          <a:stretch/>
        </p:blipFill>
        <p:spPr>
          <a:xfrm>
            <a:off x="1222477" y="1401570"/>
            <a:ext cx="938887" cy="526102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003CEEF-6191-5E50-030A-0DE871A0F0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2713" y="1418120"/>
            <a:ext cx="938887" cy="50955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E2D5026-A928-0F3D-2F9D-2CA5952E4FA3}"/>
              </a:ext>
            </a:extLst>
          </p:cNvPr>
          <p:cNvSpPr txBox="1"/>
          <p:nvPr/>
        </p:nvSpPr>
        <p:spPr>
          <a:xfrm>
            <a:off x="6809895" y="9146"/>
            <a:ext cx="4800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E4022C"/>
                </a:solidFill>
                <a:latin typeface="DIN Black" pitchFamily="50" charset="0"/>
              </a:rPr>
              <a:t>NUMÉROS SOLIDES</a:t>
            </a:r>
            <a:endParaRPr lang="it-IT" sz="3600" dirty="0">
              <a:latin typeface="DIN Black" pitchFamily="50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931694F-43B5-CAD4-0D24-BB8646B7687A}"/>
              </a:ext>
            </a:extLst>
          </p:cNvPr>
          <p:cNvSpPr txBox="1"/>
          <p:nvPr/>
        </p:nvSpPr>
        <p:spPr>
          <a:xfrm>
            <a:off x="6681108" y="820376"/>
            <a:ext cx="2400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DIN Black" pitchFamily="50" charset="0"/>
              </a:rPr>
              <a:t>175M€ </a:t>
            </a:r>
          </a:p>
          <a:p>
            <a:pPr algn="ctr"/>
            <a:r>
              <a:rPr lang="it-IT" sz="2000" dirty="0">
                <a:latin typeface="DIN Black" pitchFamily="50" charset="0"/>
              </a:rPr>
              <a:t>REVENUS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BFA00057-B956-FDB3-4B5C-171DBDBAE9D9}"/>
              </a:ext>
            </a:extLst>
          </p:cNvPr>
          <p:cNvSpPr txBox="1"/>
          <p:nvPr/>
        </p:nvSpPr>
        <p:spPr>
          <a:xfrm>
            <a:off x="9210194" y="820376"/>
            <a:ext cx="2400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dirty="0">
                <a:latin typeface="DIN Black" pitchFamily="50" charset="0"/>
              </a:rPr>
              <a:t>580</a:t>
            </a:r>
          </a:p>
          <a:p>
            <a:pPr algn="ctr"/>
            <a:r>
              <a:rPr lang="it-IT" sz="2000" dirty="0">
                <a:latin typeface="DIN Black" pitchFamily="50" charset="0"/>
              </a:rPr>
              <a:t>TALENTS</a:t>
            </a:r>
          </a:p>
        </p:txBody>
      </p:sp>
      <p:pic>
        <p:nvPicPr>
          <p:cNvPr id="18" name="Picture 2" descr="Customers Icon - Customer Icon PNG – Stunning free transparent png clipart  images free download">
            <a:extLst>
              <a:ext uri="{FF2B5EF4-FFF2-40B4-BE49-F238E27FC236}">
                <a16:creationId xmlns:a16="http://schemas.microsoft.com/office/drawing/2014/main" id="{F0721209-88BE-BCC1-79FF-E9867C8A1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6786" y1="38498" x2="16786" y2="38498"/>
                        <a14:foregroundMark x1="24643" y1="21573" x2="24643" y2="21573"/>
                        <a14:foregroundMark x1="53452" y1="15733" x2="53452" y2="15733"/>
                        <a14:foregroundMark x1="67381" y1="16091" x2="67381" y2="16091"/>
                        <a14:foregroundMark x1="79286" y1="32300" x2="79286" y2="32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1686" y="1664621"/>
            <a:ext cx="759946" cy="75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Elemento grafico 19" descr="Tendenza in salita">
            <a:extLst>
              <a:ext uri="{FF2B5EF4-FFF2-40B4-BE49-F238E27FC236}">
                <a16:creationId xmlns:a16="http://schemas.microsoft.com/office/drawing/2014/main" id="{C10A08B0-B21A-32C0-8322-75D5373D22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57586" y="1624422"/>
            <a:ext cx="799267" cy="79926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3D2DD73-BBB3-E732-B973-877802635A6C}"/>
              </a:ext>
            </a:extLst>
          </p:cNvPr>
          <p:cNvSpPr txBox="1"/>
          <p:nvPr/>
        </p:nvSpPr>
        <p:spPr>
          <a:xfrm>
            <a:off x="670456" y="6187097"/>
            <a:ext cx="48005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E4022C"/>
                </a:solidFill>
                <a:latin typeface="DIN Black" pitchFamily="50" charset="0"/>
              </a:rPr>
              <a:t>ADN RACING</a:t>
            </a:r>
            <a:endParaRPr lang="it-IT" sz="3600" dirty="0">
              <a:latin typeface="DIN Black" pitchFamily="50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EE66777-2F66-910F-9806-CC54FBF4C52F}"/>
              </a:ext>
            </a:extLst>
          </p:cNvPr>
          <p:cNvSpPr txBox="1"/>
          <p:nvPr/>
        </p:nvSpPr>
        <p:spPr>
          <a:xfrm>
            <a:off x="6461655" y="6187097"/>
            <a:ext cx="54037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dirty="0">
                <a:solidFill>
                  <a:srgbClr val="E4022C"/>
                </a:solidFill>
                <a:latin typeface="DIN Black" pitchFamily="50" charset="0"/>
              </a:rPr>
              <a:t>INNOVATION</a:t>
            </a:r>
            <a:endParaRPr lang="it-IT" sz="3600" dirty="0">
              <a:latin typeface="DIN Black" pitchFamily="50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ABA9831-DC9F-23FA-E5FB-10DE238D310F}"/>
              </a:ext>
            </a:extLst>
          </p:cNvPr>
          <p:cNvSpPr txBox="1"/>
          <p:nvPr/>
        </p:nvSpPr>
        <p:spPr>
          <a:xfrm>
            <a:off x="533401" y="4386060"/>
            <a:ext cx="4800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latin typeface="DIN Black" pitchFamily="50" charset="0"/>
              </a:rPr>
              <a:t>LA </a:t>
            </a:r>
            <a:r>
              <a:rPr lang="fr-FR" sz="2400" dirty="0">
                <a:solidFill>
                  <a:srgbClr val="FF0000"/>
                </a:solidFill>
                <a:latin typeface="DIN Black" pitchFamily="50" charset="0"/>
              </a:rPr>
              <a:t>SEULE</a:t>
            </a:r>
            <a:r>
              <a:rPr lang="fr-FR" sz="2400" dirty="0">
                <a:latin typeface="DIN Black" pitchFamily="50" charset="0"/>
              </a:rPr>
              <a:t> ENTREPRISE ITALIENNE PRÉSENTE DANS </a:t>
            </a:r>
            <a:r>
              <a:rPr lang="fr-FR" sz="2400" dirty="0">
                <a:solidFill>
                  <a:srgbClr val="FF0000"/>
                </a:solidFill>
                <a:latin typeface="DIN Black" pitchFamily="50" charset="0"/>
              </a:rPr>
              <a:t>TOUTES LES DISCIPLINES</a:t>
            </a:r>
            <a:endParaRPr lang="it-IT" sz="2400" dirty="0">
              <a:solidFill>
                <a:srgbClr val="FF0000"/>
              </a:solidFill>
              <a:latin typeface="DIN Black" pitchFamily="50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308EFF-20CE-0A78-5A33-ED4F8AE17C80}"/>
              </a:ext>
            </a:extLst>
          </p:cNvPr>
          <p:cNvSpPr txBox="1"/>
          <p:nvPr/>
        </p:nvSpPr>
        <p:spPr>
          <a:xfrm>
            <a:off x="6281060" y="3745668"/>
            <a:ext cx="56655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rgbClr val="E4022C"/>
                </a:solidFill>
                <a:latin typeface="DIN Black" pitchFamily="50" charset="0"/>
              </a:rPr>
              <a:t>15</a:t>
            </a:r>
            <a:r>
              <a:rPr lang="it-IT" sz="2400" dirty="0">
                <a:solidFill>
                  <a:srgbClr val="E4022C"/>
                </a:solidFill>
                <a:latin typeface="DIN Black" pitchFamily="50" charset="0"/>
              </a:rPr>
              <a:t>M€ </a:t>
            </a:r>
          </a:p>
          <a:p>
            <a:pPr algn="ctr"/>
            <a:r>
              <a:rPr lang="it-IT" sz="2400" dirty="0">
                <a:latin typeface="DIN Black" pitchFamily="50" charset="0"/>
              </a:rPr>
              <a:t>INVESTISSEMENTS R&amp;D MOTO 2023-24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9B87BF3-D746-603F-E1CD-D297024C8BDC}"/>
              </a:ext>
            </a:extLst>
          </p:cNvPr>
          <p:cNvSpPr txBox="1"/>
          <p:nvPr/>
        </p:nvSpPr>
        <p:spPr>
          <a:xfrm>
            <a:off x="6387193" y="4945561"/>
            <a:ext cx="566551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000" dirty="0">
                <a:solidFill>
                  <a:srgbClr val="E4022C"/>
                </a:solidFill>
                <a:latin typeface="DIN Black" pitchFamily="50" charset="0"/>
              </a:rPr>
              <a:t>7</a:t>
            </a:r>
            <a:endParaRPr lang="it-IT" sz="2400" dirty="0">
              <a:solidFill>
                <a:srgbClr val="E4022C"/>
              </a:solidFill>
              <a:latin typeface="DIN Black" pitchFamily="50" charset="0"/>
            </a:endParaRPr>
          </a:p>
          <a:p>
            <a:pPr algn="ctr"/>
            <a:r>
              <a:rPr lang="fr-FR" sz="2400" dirty="0">
                <a:latin typeface="DIN Black" pitchFamily="50" charset="0"/>
              </a:rPr>
              <a:t>BREVETS R&amp;D POUR VÉLOS ÉLECTRIQUES</a:t>
            </a:r>
            <a:endParaRPr lang="it-IT" sz="2400" dirty="0">
              <a:latin typeface="DIN Blac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51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40C5CF6-8860-767A-438B-BC49D0A0411A}"/>
              </a:ext>
            </a:extLst>
          </p:cNvPr>
          <p:cNvSpPr/>
          <p:nvPr/>
        </p:nvSpPr>
        <p:spPr>
          <a:xfrm>
            <a:off x="230298" y="246336"/>
            <a:ext cx="6319589" cy="3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400" dirty="0">
                <a:solidFill>
                  <a:schemeClr val="tx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TODAY’S</a:t>
            </a:r>
            <a:r>
              <a:rPr lang="it-IT" sz="4400" dirty="0">
                <a:solidFill>
                  <a:srgbClr val="E4022C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AGENDA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2CDD51D-4928-C71C-CD3C-499F26052740}"/>
              </a:ext>
            </a:extLst>
          </p:cNvPr>
          <p:cNvSpPr txBox="1"/>
          <p:nvPr/>
        </p:nvSpPr>
        <p:spPr>
          <a:xfrm>
            <a:off x="444362" y="826140"/>
            <a:ext cx="6585087" cy="5205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Notre histoire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Renaissance </a:t>
            </a:r>
            <a:r>
              <a:rPr lang="it-IT" sz="2400" dirty="0" err="1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avec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 </a:t>
            </a:r>
            <a:r>
              <a:rPr lang="it-IT" sz="2400" dirty="0" err="1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Venetwork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DIN Pro Cond Bold" panose="020B0806020101010102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Fantic à aujourd'hui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FF0000"/>
                </a:solidFill>
                <a:latin typeface="DIN Pro Cond Bold" panose="020B0806020101010102" pitchFamily="34" charset="0"/>
              </a:rPr>
              <a:t>Localisation</a:t>
            </a:r>
            <a:r>
              <a:rPr lang="fr-FR" sz="3200" dirty="0">
                <a:solidFill>
                  <a:prstClr val="black"/>
                </a:solidFill>
                <a:latin typeface="DIN Pro Cond Bold" panose="020B0806020101010102" pitchFamily="34" charset="0"/>
              </a:rPr>
              <a:t> et fabrication en Italie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Fantic Racing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France : Données du marché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Gamme Caballero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Gamme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Offroad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 Racing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E-Mobilité : Fantic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Issimo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 City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DIN Pro Cond Bold" panose="020B0806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749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E522A8-491F-3242-0DFC-DCBAC1D84A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Rettangolo 4">
            <a:extLst>
              <a:ext uri="{FF2B5EF4-FFF2-40B4-BE49-F238E27FC236}">
                <a16:creationId xmlns:a16="http://schemas.microsoft.com/office/drawing/2014/main" id="{0F007501-B241-8503-02B6-48A0689ED96B}"/>
              </a:ext>
            </a:extLst>
          </p:cNvPr>
          <p:cNvSpPr/>
          <p:nvPr/>
        </p:nvSpPr>
        <p:spPr>
          <a:xfrm>
            <a:off x="0" y="2818794"/>
            <a:ext cx="12192000" cy="1200329"/>
          </a:xfrm>
          <a:prstGeom prst="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>
                <a:solidFill>
                  <a:prstClr val="black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TOUS LES PRODUITS FANTIC SONT CONÇUS ET FABRIQUÉS EN </a:t>
            </a:r>
            <a:r>
              <a:rPr lang="fr-FR" sz="3600" dirty="0">
                <a:solidFill>
                  <a:srgbClr val="FF0000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ITALIE</a:t>
            </a:r>
            <a:endParaRPr lang="it-IT" sz="3600" dirty="0">
              <a:solidFill>
                <a:srgbClr val="FF0000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81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12842E8-5001-BB4A-139B-BAC6CC71EA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1828015" cy="6858000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48B6652-3613-9B45-9D3E-E87073F95B11}"/>
              </a:ext>
            </a:extLst>
          </p:cNvPr>
          <p:cNvSpPr/>
          <p:nvPr/>
        </p:nvSpPr>
        <p:spPr>
          <a:xfrm rot="5400000">
            <a:off x="6102658" y="768658"/>
            <a:ext cx="6858000" cy="5320683"/>
          </a:xfrm>
          <a:prstGeom prst="rect">
            <a:avLst/>
          </a:prstGeom>
          <a:gradFill>
            <a:gsLst>
              <a:gs pos="0">
                <a:schemeClr val="tx1"/>
              </a:gs>
              <a:gs pos="74000">
                <a:schemeClr val="tx1">
                  <a:alpha val="41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F50196C-4521-C523-5A1A-3B77D76D0746}"/>
              </a:ext>
            </a:extLst>
          </p:cNvPr>
          <p:cNvSpPr txBox="1"/>
          <p:nvPr/>
        </p:nvSpPr>
        <p:spPr>
          <a:xfrm>
            <a:off x="1118586" y="33414"/>
            <a:ext cx="94635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44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SIÈGE DE NUOVO </a:t>
            </a:r>
            <a:r>
              <a:rPr lang="it-IT" sz="4400" dirty="0">
                <a:solidFill>
                  <a:srgbClr val="FF0000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FANTIC</a:t>
            </a:r>
            <a:endParaRPr lang="it-IT" sz="4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45DF4944-2900-94C1-0E96-79D5A0086DF2}"/>
                  </a:ext>
                </a:extLst>
              </p:cNvPr>
              <p:cNvSpPr txBox="1"/>
              <p:nvPr/>
            </p:nvSpPr>
            <p:spPr>
              <a:xfrm>
                <a:off x="6409678" y="1968170"/>
                <a:ext cx="578232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it-IT" sz="3200" dirty="0">
                    <a:solidFill>
                      <a:srgbClr val="E4022C"/>
                    </a:solidFill>
                    <a:latin typeface="DIN Pro Black" panose="020B0A04020101010102" pitchFamily="34" charset="0"/>
                    <a:cs typeface="DIN Pro Black" panose="020B0A04020101010102" pitchFamily="34" charset="0"/>
                  </a:rPr>
                  <a:t>4.800</a:t>
                </a:r>
                <a:r>
                  <a:rPr lang="it-IT" sz="3200" dirty="0">
                    <a:solidFill>
                      <a:schemeClr val="bg1"/>
                    </a:solidFill>
                    <a:latin typeface="DIN Pro Black" panose="020B0A04020101010102" pitchFamily="34" charset="0"/>
                    <a:cs typeface="DIN Pro Black" panose="020B0A04020101010102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IN Pro Black" panose="020B0A04020101010102" pitchFamily="34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IN Pro Black" panose="020B0A04020101010102" pitchFamily="34" charset="0"/>
                          </a:rPr>
                          <m:t>𝑀</m:t>
                        </m:r>
                      </m:e>
                      <m:sup>
                        <m:r>
                          <a:rPr lang="it-IT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IN Pro Black" panose="020B0A04020101010102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45DF4944-2900-94C1-0E96-79D5A0086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678" y="1968170"/>
                <a:ext cx="5782323" cy="584775"/>
              </a:xfrm>
              <a:prstGeom prst="rect">
                <a:avLst/>
              </a:prstGeom>
              <a:blipFill>
                <a:blip r:embed="rId4"/>
                <a:stretch>
                  <a:fillRect t="-17708" b="-291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7B35C4D-A97C-9C95-DCA6-DBAF6C948293}"/>
              </a:ext>
            </a:extLst>
          </p:cNvPr>
          <p:cNvSpPr txBox="1"/>
          <p:nvPr/>
        </p:nvSpPr>
        <p:spPr>
          <a:xfrm>
            <a:off x="6409678" y="4809027"/>
            <a:ext cx="57823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R&amp;D+TEST : </a:t>
            </a:r>
            <a:r>
              <a:rPr lang="en-US" sz="3200" dirty="0">
                <a:solidFill>
                  <a:srgbClr val="FF0000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55</a:t>
            </a:r>
            <a:r>
              <a:rPr lang="en-US" sz="32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TALENTS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Luogo Png, Vettori, PSD e Clipart per il download gratuito Pngtree">
            <a:extLst>
              <a:ext uri="{FF2B5EF4-FFF2-40B4-BE49-F238E27FC236}">
                <a16:creationId xmlns:a16="http://schemas.microsoft.com/office/drawing/2014/main" id="{B11DDE0E-6D9A-0E7C-D42F-B200F2A49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9000" y1="34583" x2="59000" y2="34583"/>
                        <a14:foregroundMark x1="57333" y1="36667" x2="57333" y2="36667"/>
                        <a14:foregroundMark x1="54167" y1="34833" x2="54167" y2="34833"/>
                        <a14:foregroundMark x1="53417" y1="31333" x2="53417" y2="31333"/>
                        <a14:foregroundMark x1="51583" y1="24750" x2="51750" y2="51667"/>
                        <a14:foregroundMark x1="51750" y1="51667" x2="60917" y2="46500"/>
                        <a14:foregroundMark x1="60917" y1="46500" x2="62000" y2="32583"/>
                        <a14:foregroundMark x1="62000" y1="32583" x2="58250" y2="26250"/>
                        <a14:foregroundMark x1="58250" y1="26250" x2="51750" y2="2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961" y="638043"/>
            <a:ext cx="58477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901F84E-7023-4AAF-7174-B598A53D68B6}"/>
              </a:ext>
            </a:extLst>
          </p:cNvPr>
          <p:cNvSpPr txBox="1"/>
          <p:nvPr/>
        </p:nvSpPr>
        <p:spPr>
          <a:xfrm>
            <a:off x="6409678" y="3388598"/>
            <a:ext cx="57823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3200" dirty="0">
                <a:solidFill>
                  <a:srgbClr val="E4022C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180</a:t>
            </a:r>
            <a:r>
              <a:rPr lang="it-IT" sz="32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EMPLOYÉS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DBCC51A-327E-E878-05A8-EF98F7FB5B52}"/>
              </a:ext>
            </a:extLst>
          </p:cNvPr>
          <p:cNvSpPr txBox="1"/>
          <p:nvPr/>
        </p:nvSpPr>
        <p:spPr>
          <a:xfrm>
            <a:off x="1300579" y="691616"/>
            <a:ext cx="9463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DIN Medium" panose="02020500000000000000" pitchFamily="18" charset="0"/>
                <a:cs typeface="DIN Pro Black" panose="020B0A04020101010102" pitchFamily="34" charset="0"/>
              </a:rPr>
              <a:t>SANTA MARIA DI SALA (VE)</a:t>
            </a:r>
            <a:endParaRPr lang="it-IT" sz="2400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874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3A56C23-02F2-D621-9504-D05E6A66EB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429" y="1417790"/>
            <a:ext cx="5082097" cy="173082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828A597-1348-FE10-8751-CE3F4B021F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3020" y="0"/>
            <a:ext cx="12160592" cy="6858000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619EAE7A-4DEB-F13A-CDBB-2EC9027C2489}"/>
              </a:ext>
            </a:extLst>
          </p:cNvPr>
          <p:cNvSpPr/>
          <p:nvPr/>
        </p:nvSpPr>
        <p:spPr>
          <a:xfrm rot="5400000">
            <a:off x="5259805" y="-74195"/>
            <a:ext cx="6858000" cy="7006389"/>
          </a:xfrm>
          <a:prstGeom prst="rect">
            <a:avLst/>
          </a:prstGeom>
          <a:gradFill>
            <a:gsLst>
              <a:gs pos="0">
                <a:schemeClr val="tx1"/>
              </a:gs>
              <a:gs pos="74000">
                <a:schemeClr val="tx1">
                  <a:alpha val="41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D296045-E4CC-B094-8B2E-763C1C4727DB}"/>
              </a:ext>
            </a:extLst>
          </p:cNvPr>
          <p:cNvSpPr txBox="1"/>
          <p:nvPr/>
        </p:nvSpPr>
        <p:spPr>
          <a:xfrm>
            <a:off x="1300579" y="762638"/>
            <a:ext cx="9463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DIN Medium" panose="02020500000000000000" pitchFamily="18" charset="0"/>
                <a:cs typeface="DIN Pro Black" panose="020B0A04020101010102" pitchFamily="34" charset="0"/>
              </a:rPr>
              <a:t>SANTA MARIA DI SALA (VE)</a:t>
            </a:r>
            <a:endParaRPr lang="it-IT" sz="2400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6BA41D1-7DA2-5DBA-3BE1-1F002CC82754}"/>
              </a:ext>
            </a:extLst>
          </p:cNvPr>
          <p:cNvSpPr txBox="1"/>
          <p:nvPr/>
        </p:nvSpPr>
        <p:spPr>
          <a:xfrm>
            <a:off x="701521" y="92723"/>
            <a:ext cx="114163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USINE DE PRODUCTION DE </a:t>
            </a:r>
            <a:r>
              <a:rPr lang="fr-FR" sz="4400" dirty="0">
                <a:solidFill>
                  <a:srgbClr val="E4022C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VÉLOS</a:t>
            </a:r>
            <a:endParaRPr lang="it-IT" sz="4400" dirty="0">
              <a:solidFill>
                <a:schemeClr val="bg1"/>
              </a:solidFill>
            </a:endParaRPr>
          </a:p>
        </p:txBody>
      </p:sp>
      <p:pic>
        <p:nvPicPr>
          <p:cNvPr id="9" name="Picture 2" descr="Luogo Png, Vettori, PSD e Clipart per il download gratuito Pngtree">
            <a:extLst>
              <a:ext uri="{FF2B5EF4-FFF2-40B4-BE49-F238E27FC236}">
                <a16:creationId xmlns:a16="http://schemas.microsoft.com/office/drawing/2014/main" id="{8B3465AD-8114-AD6B-09D6-499FA36FD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9000" y1="34583" x2="59000" y2="34583"/>
                        <a14:foregroundMark x1="57333" y1="36667" x2="57333" y2="36667"/>
                        <a14:foregroundMark x1="54167" y1="34833" x2="54167" y2="34833"/>
                        <a14:foregroundMark x1="53417" y1="31333" x2="53417" y2="31333"/>
                        <a14:foregroundMark x1="51583" y1="24750" x2="51750" y2="51667"/>
                        <a14:foregroundMark x1="51750" y1="51667" x2="60917" y2="46500"/>
                        <a14:foregroundMark x1="60917" y1="46500" x2="62000" y2="32583"/>
                        <a14:foregroundMark x1="62000" y1="32583" x2="58250" y2="26250"/>
                        <a14:foregroundMark x1="58250" y1="26250" x2="51750" y2="2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7961" y="709065"/>
            <a:ext cx="58477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1C4216D4-BCD5-ABE0-11A4-9F4AFE26F8F4}"/>
                  </a:ext>
                </a:extLst>
              </p:cNvPr>
              <p:cNvSpPr txBox="1"/>
              <p:nvPr/>
            </p:nvSpPr>
            <p:spPr>
              <a:xfrm>
                <a:off x="6409678" y="1724330"/>
                <a:ext cx="578232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it-IT" sz="3200" dirty="0">
                    <a:solidFill>
                      <a:srgbClr val="C00000"/>
                    </a:solidFill>
                    <a:latin typeface="DIN Pro Black" panose="020B0A04020101010102" pitchFamily="34" charset="0"/>
                    <a:cs typeface="DIN Pro Black" panose="020B0A04020101010102" pitchFamily="34" charset="0"/>
                  </a:rPr>
                  <a:t>4.200</a:t>
                </a:r>
                <a:r>
                  <a:rPr lang="it-IT" sz="3200" dirty="0">
                    <a:solidFill>
                      <a:schemeClr val="bg1"/>
                    </a:solidFill>
                    <a:latin typeface="DIN Pro Black" panose="020B0A04020101010102" pitchFamily="34" charset="0"/>
                    <a:cs typeface="DIN Pro Black" panose="020B0A04020101010102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IN Pro Black" panose="020B0A04020101010102" pitchFamily="34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IN Pro Black" panose="020B0A04020101010102" pitchFamily="34" charset="0"/>
                          </a:rPr>
                          <m:t>𝑀</m:t>
                        </m:r>
                      </m:e>
                      <m:sup>
                        <m:r>
                          <a:rPr lang="it-IT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IN Pro Black" panose="020B0A04020101010102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1C4216D4-BCD5-ABE0-11A4-9F4AFE26F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678" y="1724330"/>
                <a:ext cx="5782323" cy="584775"/>
              </a:xfrm>
              <a:prstGeom prst="rect">
                <a:avLst/>
              </a:prstGeom>
              <a:blipFill>
                <a:blip r:embed="rId7"/>
                <a:stretch>
                  <a:fillRect t="-17708" b="-291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D6570E5-A982-EFEA-FBB2-42BA83651DEE}"/>
              </a:ext>
            </a:extLst>
          </p:cNvPr>
          <p:cNvSpPr txBox="1"/>
          <p:nvPr/>
        </p:nvSpPr>
        <p:spPr>
          <a:xfrm>
            <a:off x="6409678" y="4872948"/>
            <a:ext cx="57823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3200" dirty="0">
                <a:solidFill>
                  <a:srgbClr val="C00000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19.800</a:t>
            </a:r>
            <a:r>
              <a:rPr lang="it-IT" sz="32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VÉLOS ÉLECTRIQUES PRODUITS EN 2022</a:t>
            </a:r>
            <a:endParaRPr lang="it-IT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28658CE5-29CE-C29B-A80F-C946D893A376}"/>
                  </a:ext>
                </a:extLst>
              </p:cNvPr>
              <p:cNvSpPr txBox="1"/>
              <p:nvPr/>
            </p:nvSpPr>
            <p:spPr>
              <a:xfrm>
                <a:off x="6409678" y="2994087"/>
                <a:ext cx="5782323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it-IT" sz="3200" dirty="0">
                    <a:solidFill>
                      <a:srgbClr val="C00000"/>
                    </a:solidFill>
                    <a:latin typeface="DIN Pro Black" panose="020B0A04020101010102" pitchFamily="34" charset="0"/>
                    <a:cs typeface="DIN Pro Black" panose="020B0A04020101010102" pitchFamily="34" charset="0"/>
                  </a:rPr>
                  <a:t>7.500</a:t>
                </a:r>
                <a:r>
                  <a:rPr lang="it-IT" sz="3200" dirty="0">
                    <a:solidFill>
                      <a:schemeClr val="bg1"/>
                    </a:solidFill>
                    <a:latin typeface="DIN Pro Black" panose="020B0A04020101010102" pitchFamily="34" charset="0"/>
                    <a:cs typeface="DIN Pro Black" panose="020B0A04020101010102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IN Pro Black" panose="020B0A04020101010102" pitchFamily="34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IN Pro Black" panose="020B0A04020101010102" pitchFamily="34" charset="0"/>
                          </a:rPr>
                          <m:t>𝑀</m:t>
                        </m:r>
                      </m:e>
                      <m:sup>
                        <m:r>
                          <a:rPr lang="it-IT" sz="3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DIN Pro Black" panose="020B0A04020101010102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3200" dirty="0">
                  <a:solidFill>
                    <a:schemeClr val="bg1"/>
                  </a:solidFill>
                </a:endParaRPr>
              </a:p>
              <a:p>
                <a:pPr algn="r"/>
                <a:r>
                  <a:rPr lang="fr-FR" sz="3200" dirty="0">
                    <a:solidFill>
                      <a:schemeClr val="bg1"/>
                    </a:solidFill>
                    <a:latin typeface="DIN Pro Black" panose="020B0A04020101010102" pitchFamily="34" charset="0"/>
                    <a:cs typeface="DIN Pro Black" panose="020B0A04020101010102" pitchFamily="34" charset="0"/>
                  </a:rPr>
                  <a:t>DU STOCK DE PIÈCES DÉTACHÉES</a:t>
                </a:r>
                <a:endParaRPr lang="it-IT" sz="3200" dirty="0">
                  <a:solidFill>
                    <a:schemeClr val="bg1"/>
                  </a:solidFill>
                  <a:latin typeface="DIN Pro Black" panose="020B0A04020101010102" pitchFamily="34" charset="0"/>
                  <a:cs typeface="DIN Pro Black" panose="020B0A04020101010102" pitchFamily="34" charset="0"/>
                </a:endParaRPr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28658CE5-29CE-C29B-A80F-C946D893A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678" y="2994087"/>
                <a:ext cx="5782323" cy="1077218"/>
              </a:xfrm>
              <a:prstGeom prst="rect">
                <a:avLst/>
              </a:prstGeom>
              <a:blipFill>
                <a:blip r:embed="rId8"/>
                <a:stretch>
                  <a:fillRect t="-6780" r="-2634" b="-175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6035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5F95DD9E-FE53-AAFB-E05C-9B92ACA72E69}"/>
              </a:ext>
            </a:extLst>
          </p:cNvPr>
          <p:cNvCxnSpPr/>
          <p:nvPr/>
        </p:nvCxnSpPr>
        <p:spPr>
          <a:xfrm>
            <a:off x="109137" y="2982772"/>
            <a:ext cx="7164000" cy="0"/>
          </a:xfrm>
          <a:prstGeom prst="line">
            <a:avLst/>
          </a:prstGeom>
          <a:ln w="38100">
            <a:solidFill>
              <a:srgbClr val="00964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C483C80F-7A0C-C62C-F564-EBF7FCBDD7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1023" y="-40106"/>
            <a:ext cx="6132512" cy="3766918"/>
          </a:xfrm>
          <a:prstGeom prst="parallelogram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683C5D9-392C-7584-7EF0-6FC670C6AA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2"/>
          <a:stretch/>
        </p:blipFill>
        <p:spPr>
          <a:xfrm>
            <a:off x="6308493" y="3049151"/>
            <a:ext cx="6131005" cy="3808849"/>
          </a:xfrm>
          <a:prstGeom prst="parallelogram">
            <a:avLst>
              <a:gd name="adj" fmla="val 24760"/>
            </a:avLst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11BE36F2-8A24-0493-0276-2150812155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144" y="3033640"/>
            <a:ext cx="2844000" cy="60820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140919C-3357-B3F0-EFBF-DF0E80D12657}"/>
              </a:ext>
            </a:extLst>
          </p:cNvPr>
          <p:cNvSpPr txBox="1"/>
          <p:nvPr/>
        </p:nvSpPr>
        <p:spPr>
          <a:xfrm>
            <a:off x="1575809" y="5260350"/>
            <a:ext cx="46204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DIN Pro Black" panose="020B0A04020101010102" pitchFamily="34" charset="0"/>
                <a:cs typeface="DIN Pro Black" panose="020B0A04020101010102" pitchFamily="34" charset="0"/>
              </a:rPr>
              <a:t>LE SEUL E5 AU MONDE</a:t>
            </a:r>
            <a:endParaRPr lang="it-IT" sz="2400" dirty="0"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298DCCD-899F-5A41-65D6-1EA9DD6F4D8F}"/>
              </a:ext>
            </a:extLst>
          </p:cNvPr>
          <p:cNvSpPr txBox="1"/>
          <p:nvPr/>
        </p:nvSpPr>
        <p:spPr>
          <a:xfrm>
            <a:off x="1585016" y="4093085"/>
            <a:ext cx="42984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latin typeface="DIN Pro Black" panose="020B0A04020101010102" pitchFamily="34" charset="0"/>
                <a:cs typeface="DIN Pro Black" panose="020B0A04020101010102" pitchFamily="34" charset="0"/>
              </a:rPr>
              <a:t>LEADER DU MARCHÉ EUROPÉEN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0C55129-7EB0-802C-A6B2-829749F4BAEE}"/>
              </a:ext>
            </a:extLst>
          </p:cNvPr>
          <p:cNvSpPr txBox="1"/>
          <p:nvPr/>
        </p:nvSpPr>
        <p:spPr>
          <a:xfrm>
            <a:off x="-127258" y="4208573"/>
            <a:ext cx="16724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latin typeface="DIN Pro Black" panose="020B0A04020101010102" pitchFamily="34" charset="0"/>
                <a:cs typeface="DIN Pro Black" panose="020B0A04020101010102" pitchFamily="34" charset="0"/>
              </a:rPr>
              <a:t>125cc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DC1286E-C9B9-17E3-76B4-D35E7F8FCE8B}"/>
              </a:ext>
            </a:extLst>
          </p:cNvPr>
          <p:cNvSpPr txBox="1"/>
          <p:nvPr/>
        </p:nvSpPr>
        <p:spPr>
          <a:xfrm>
            <a:off x="-99580" y="5240030"/>
            <a:ext cx="1644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latin typeface="DIN Pro Black" panose="020B0A04020101010102" pitchFamily="34" charset="0"/>
                <a:cs typeface="DIN Pro Black" panose="020B0A04020101010102" pitchFamily="34" charset="0"/>
              </a:rPr>
              <a:t>50cc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E474AEC-0421-7C50-8483-59F25C5D0CE6}"/>
              </a:ext>
            </a:extLst>
          </p:cNvPr>
          <p:cNvSpPr txBox="1"/>
          <p:nvPr/>
        </p:nvSpPr>
        <p:spPr>
          <a:xfrm>
            <a:off x="1780348" y="234515"/>
            <a:ext cx="45281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latin typeface="DIN Pro Black" panose="020B0A04020101010102" pitchFamily="34" charset="0"/>
                <a:cs typeface="DIN Pro Black" panose="020B0A04020101010102" pitchFamily="34" charset="0"/>
              </a:defRPr>
            </a:lvl1pPr>
          </a:lstStyle>
          <a:p>
            <a:pPr algn="l"/>
            <a:r>
              <a:rPr lang="en-US" sz="2400" dirty="0"/>
              <a:t>20.000 MOTO FANTIC / AN</a:t>
            </a:r>
          </a:p>
          <a:p>
            <a:pPr algn="l"/>
            <a:r>
              <a:rPr lang="en-US" sz="2400" dirty="0"/>
              <a:t>80.000 MOTEURS / AN</a:t>
            </a:r>
            <a:endParaRPr lang="it-IT" sz="2400" dirty="0"/>
          </a:p>
          <a:p>
            <a:pPr algn="l"/>
            <a:endParaRPr lang="it-IT" sz="2400" dirty="0"/>
          </a:p>
          <a:p>
            <a:pPr algn="l"/>
            <a:endParaRPr lang="it-IT" sz="2400" dirty="0"/>
          </a:p>
          <a:p>
            <a:pPr algn="l"/>
            <a:r>
              <a:rPr lang="it-IT" sz="2400" dirty="0"/>
              <a:t>+130 PERSONNES DEPUIS L'ACQUISITION</a:t>
            </a:r>
          </a:p>
        </p:txBody>
      </p:sp>
      <p:pic>
        <p:nvPicPr>
          <p:cNvPr id="2050" name="Picture 2" descr="Factory logo - ELECTRICITYCLUB.CO.UK">
            <a:extLst>
              <a:ext uri="{FF2B5EF4-FFF2-40B4-BE49-F238E27FC236}">
                <a16:creationId xmlns:a16="http://schemas.microsoft.com/office/drawing/2014/main" id="{31F66A3B-33D3-C11A-79DA-A4ED2D608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535" y="240479"/>
            <a:ext cx="1122949" cy="99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ustomers Icon - Customer Icon PNG – Stunning free transparent png clipart  images free download">
            <a:extLst>
              <a:ext uri="{FF2B5EF4-FFF2-40B4-BE49-F238E27FC236}">
                <a16:creationId xmlns:a16="http://schemas.microsoft.com/office/drawing/2014/main" id="{79F8579B-0B71-3D53-9187-CA487FD55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16786" y1="38498" x2="16786" y2="38498"/>
                        <a14:foregroundMark x1="24643" y1="21573" x2="24643" y2="21573"/>
                        <a14:foregroundMark x1="53452" y1="15733" x2="53452" y2="15733"/>
                        <a14:foregroundMark x1="67381" y1="16091" x2="67381" y2="16091"/>
                        <a14:foregroundMark x1="79286" y1="32300" x2="79286" y2="32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734" y="1727007"/>
            <a:ext cx="759946" cy="75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ECE1B3-1CBC-69EB-99CD-D2967F703CC7}"/>
              </a:ext>
            </a:extLst>
          </p:cNvPr>
          <p:cNvSpPr txBox="1"/>
          <p:nvPr/>
        </p:nvSpPr>
        <p:spPr>
          <a:xfrm>
            <a:off x="1652012" y="6174563"/>
            <a:ext cx="50113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latin typeface="DIN Pro Black" panose="020B0A04020101010102" pitchFamily="34" charset="0"/>
                <a:cs typeface="DIN Pro Black" panose="020B0A04020101010102" pitchFamily="34" charset="0"/>
              </a:rPr>
              <a:t>LE PLUS PETIT ET LÉGER</a:t>
            </a:r>
            <a:endParaRPr lang="it-IT" sz="2400" dirty="0"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23D5843-3D59-8F39-711C-F3EF695EF39F}"/>
              </a:ext>
            </a:extLst>
          </p:cNvPr>
          <p:cNvSpPr txBox="1"/>
          <p:nvPr/>
        </p:nvSpPr>
        <p:spPr>
          <a:xfrm>
            <a:off x="-238946" y="6120415"/>
            <a:ext cx="19500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800" dirty="0">
                <a:latin typeface="DIN Pro Black" panose="020B0A04020101010102" pitchFamily="34" charset="0"/>
                <a:cs typeface="DIN Pro Black" panose="020B0A04020101010102" pitchFamily="34" charset="0"/>
              </a:rPr>
              <a:t>300cc 2t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CB9F88D-B099-1532-0FDB-A713C4D9B151}"/>
              </a:ext>
            </a:extLst>
          </p:cNvPr>
          <p:cNvSpPr txBox="1"/>
          <p:nvPr/>
        </p:nvSpPr>
        <p:spPr>
          <a:xfrm>
            <a:off x="2410434" y="2999050"/>
            <a:ext cx="48454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000" dirty="0">
                <a:solidFill>
                  <a:srgbClr val="009640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MOTORBIKE PLANT</a:t>
            </a:r>
          </a:p>
        </p:txBody>
      </p: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81BE8A5F-578C-F328-DE7F-FED4E4CDBBCA}"/>
              </a:ext>
            </a:extLst>
          </p:cNvPr>
          <p:cNvCxnSpPr/>
          <p:nvPr/>
        </p:nvCxnSpPr>
        <p:spPr>
          <a:xfrm>
            <a:off x="109137" y="3706936"/>
            <a:ext cx="6948000" cy="0"/>
          </a:xfrm>
          <a:prstGeom prst="line">
            <a:avLst/>
          </a:prstGeom>
          <a:ln w="38100">
            <a:solidFill>
              <a:srgbClr val="00964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1861B51-BF29-C9CB-19E1-5CDC38AAF2DC}"/>
              </a:ext>
            </a:extLst>
          </p:cNvPr>
          <p:cNvSpPr/>
          <p:nvPr/>
        </p:nvSpPr>
        <p:spPr>
          <a:xfrm rot="5400000">
            <a:off x="12688749" y="6323214"/>
            <a:ext cx="548304" cy="521268"/>
          </a:xfrm>
          <a:prstGeom prst="rect">
            <a:avLst/>
          </a:prstGeom>
          <a:gradFill>
            <a:gsLst>
              <a:gs pos="0">
                <a:schemeClr val="tx1"/>
              </a:gs>
              <a:gs pos="74000">
                <a:schemeClr val="tx1">
                  <a:alpha val="41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165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EB36E38-806D-586A-580C-28C2E0C2EAE0}"/>
              </a:ext>
            </a:extLst>
          </p:cNvPr>
          <p:cNvSpPr/>
          <p:nvPr/>
        </p:nvSpPr>
        <p:spPr>
          <a:xfrm>
            <a:off x="-1085005" y="596786"/>
            <a:ext cx="1085005" cy="3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DDD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4C91515-9E0E-E79F-AF8F-FF4289CBDD8A}"/>
              </a:ext>
            </a:extLst>
          </p:cNvPr>
          <p:cNvSpPr/>
          <p:nvPr/>
        </p:nvSpPr>
        <p:spPr>
          <a:xfrm>
            <a:off x="-1085005" y="1218223"/>
            <a:ext cx="1085005" cy="3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DDD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F07801F-E503-1F2A-50F6-87037BED1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5374" y="-42813"/>
            <a:ext cx="6096000" cy="358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82DCDB8-61EA-7F9D-DF38-835A113735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474223"/>
            <a:ext cx="6096000" cy="339635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DE9A0EB-63EE-279A-4BDD-3A4BAC5C02A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9594"/>
            <a:ext cx="6096000" cy="4060986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FE43EA5-17DB-213D-8C21-2DE446D92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5169"/>
            <a:ext cx="6096000" cy="345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6F58EDF0-6287-CDCE-8857-41A6312C2777}"/>
              </a:ext>
            </a:extLst>
          </p:cNvPr>
          <p:cNvSpPr/>
          <p:nvPr/>
        </p:nvSpPr>
        <p:spPr>
          <a:xfrm>
            <a:off x="-59374" y="-25169"/>
            <a:ext cx="12774303" cy="7182933"/>
          </a:xfrm>
          <a:prstGeom prst="rect">
            <a:avLst/>
          </a:prstGeom>
          <a:solidFill>
            <a:schemeClr val="bg1">
              <a:lumMod val="6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6BF83D2E-C01A-CB34-3542-4C2A6F0D30DD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-88037"/>
            <a:ext cx="36000" cy="242483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>
            <a:extLst>
              <a:ext uri="{FF2B5EF4-FFF2-40B4-BE49-F238E27FC236}">
                <a16:creationId xmlns:a16="http://schemas.microsoft.com/office/drawing/2014/main" id="{15ECAD88-3660-7F93-D8E3-3DD6002DF1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1937633"/>
            <a:ext cx="5919261" cy="15840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98FCAF2-E493-7048-140F-E2D1D3290AB4}"/>
              </a:ext>
            </a:extLst>
          </p:cNvPr>
          <p:cNvSpPr txBox="1"/>
          <p:nvPr/>
        </p:nvSpPr>
        <p:spPr>
          <a:xfrm>
            <a:off x="7483966" y="83754"/>
            <a:ext cx="39075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u="none" strike="noStrike" kern="1200" cap="none" spc="2500" normalizeH="0" baseline="0" noProof="0" dirty="0">
                <a:ln>
                  <a:noFill/>
                </a:ln>
                <a:effectLst/>
                <a:uLnTx/>
                <a:uFillTx/>
                <a:latin typeface="DIN Pro Medium" panose="020B0604020101020102" pitchFamily="34" charset="0"/>
                <a:cs typeface="DIN Pro Medium" panose="020B0604020101020102" pitchFamily="34" charset="0"/>
              </a:rPr>
              <a:t>CROIX</a:t>
            </a:r>
            <a:endParaRPr kumimoji="0" lang="it-IT" sz="1600" b="0" u="none" strike="noStrike" kern="1200" cap="none" spc="2500" normalizeH="0" baseline="0" noProof="0" dirty="0">
              <a:ln>
                <a:noFill/>
              </a:ln>
              <a:effectLst/>
              <a:uLnTx/>
              <a:uFillTx/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E636C65-E6E0-C133-EA60-E122D8ACB8E5}"/>
              </a:ext>
            </a:extLst>
          </p:cNvPr>
          <p:cNvSpPr txBox="1"/>
          <p:nvPr/>
        </p:nvSpPr>
        <p:spPr>
          <a:xfrm>
            <a:off x="1005840" y="43934"/>
            <a:ext cx="39075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u="none" strike="noStrike" kern="1200" cap="none" spc="2500" normalizeH="0" baseline="0" noProof="0" dirty="0">
                <a:ln>
                  <a:noFill/>
                </a:ln>
                <a:effectLst/>
                <a:uLnTx/>
                <a:uFillTx/>
                <a:latin typeface="DIN Pro Medium" panose="020B0604020101020102" pitchFamily="34" charset="0"/>
                <a:cs typeface="DIN Pro Medium" panose="020B0604020101020102" pitchFamily="34" charset="0"/>
              </a:rPr>
              <a:t>ENDURO</a:t>
            </a:r>
            <a:endParaRPr kumimoji="0" lang="it-IT" sz="1600" b="0" u="none" strike="noStrike" kern="1200" cap="none" spc="2500" normalizeH="0" baseline="0" noProof="0" dirty="0">
              <a:ln>
                <a:noFill/>
              </a:ln>
              <a:effectLst/>
              <a:uLnTx/>
              <a:uFillTx/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C14544C-9918-2454-945E-D919EA40D764}"/>
              </a:ext>
            </a:extLst>
          </p:cNvPr>
          <p:cNvSpPr txBox="1"/>
          <p:nvPr/>
        </p:nvSpPr>
        <p:spPr>
          <a:xfrm>
            <a:off x="7630091" y="6339878"/>
            <a:ext cx="39075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u="none" strike="noStrike" kern="1200" cap="none" spc="2500" normalizeH="0" baseline="0" noProof="0" dirty="0">
                <a:ln>
                  <a:noFill/>
                </a:ln>
                <a:effectLst/>
                <a:uLnTx/>
                <a:uFillTx/>
                <a:latin typeface="DIN Pro Medium" panose="020B0604020101020102" pitchFamily="34" charset="0"/>
                <a:cs typeface="DIN Pro Medium" panose="020B0604020101020102" pitchFamily="34" charset="0"/>
              </a:rPr>
              <a:t>RALLYE</a:t>
            </a:r>
            <a:endParaRPr kumimoji="0" lang="it-IT" sz="1600" b="0" u="none" strike="noStrike" kern="1200" cap="none" spc="2500" normalizeH="0" baseline="0" noProof="0" dirty="0">
              <a:ln>
                <a:noFill/>
              </a:ln>
              <a:effectLst/>
              <a:uLnTx/>
              <a:uFillTx/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8BFC64B-C2AD-AA97-E06D-48B5919C57E6}"/>
              </a:ext>
            </a:extLst>
          </p:cNvPr>
          <p:cNvSpPr txBox="1"/>
          <p:nvPr/>
        </p:nvSpPr>
        <p:spPr>
          <a:xfrm>
            <a:off x="989688" y="6339878"/>
            <a:ext cx="39075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spc="2500" dirty="0">
                <a:latin typeface="DIN Pro Medium" panose="020B0604020101020102" pitchFamily="34" charset="0"/>
                <a:cs typeface="DIN Pro Medium" panose="020B0604020101020102" pitchFamily="34" charset="0"/>
              </a:rPr>
              <a:t>MOTO2</a:t>
            </a:r>
            <a:endParaRPr kumimoji="0" lang="it-IT" sz="1600" b="0" u="none" strike="noStrike" kern="1200" cap="none" spc="2500" normalizeH="0" baseline="0" noProof="0" dirty="0">
              <a:ln>
                <a:noFill/>
              </a:ln>
              <a:effectLst/>
              <a:uLnTx/>
              <a:uFillTx/>
              <a:latin typeface="DIN Pro Medium" panose="020B0604020101020102" pitchFamily="34" charset="0"/>
              <a:cs typeface="DIN Pro Medium" panose="020B0604020101020102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0C0BF8B7-4081-435B-9D4D-C82B27CE4530}"/>
              </a:ext>
            </a:extLst>
          </p:cNvPr>
          <p:cNvSpPr/>
          <p:nvPr/>
        </p:nvSpPr>
        <p:spPr>
          <a:xfrm>
            <a:off x="2085079" y="3973154"/>
            <a:ext cx="7809792" cy="4883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LA SEULE ENTREPRISE </a:t>
            </a:r>
            <a:r>
              <a:rPr lang="fr-FR" sz="3600" dirty="0">
                <a:solidFill>
                  <a:srgbClr val="FF0000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ITALIENNE</a:t>
            </a:r>
            <a:r>
              <a:rPr lang="fr-FR" sz="3600" dirty="0">
                <a:solidFill>
                  <a:schemeClr val="tx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À OPÉRER DANS </a:t>
            </a:r>
            <a:r>
              <a:rPr lang="fr-FR" sz="3600" dirty="0">
                <a:solidFill>
                  <a:srgbClr val="FF0000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TOUTES</a:t>
            </a:r>
            <a:r>
              <a:rPr lang="fr-FR" sz="3600" dirty="0">
                <a:solidFill>
                  <a:schemeClr val="tx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LES DISCIPLINES</a:t>
            </a:r>
            <a:endParaRPr lang="it-IT" sz="3600" dirty="0">
              <a:solidFill>
                <a:srgbClr val="E4032B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915651D2-D6C7-3FC5-E877-B28F2CD091C1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4571192"/>
            <a:ext cx="36000" cy="242483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ADA061CF-5D63-2E87-CBC9-076DA76C0AF2}"/>
              </a:ext>
            </a:extLst>
          </p:cNvPr>
          <p:cNvCxnSpPr>
            <a:cxnSpLocks/>
          </p:cNvCxnSpPr>
          <p:nvPr/>
        </p:nvCxnSpPr>
        <p:spPr>
          <a:xfrm flipV="1">
            <a:off x="9489866" y="3451071"/>
            <a:ext cx="277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534C028F-DBBD-2303-4A80-36222FBF2254}"/>
              </a:ext>
            </a:extLst>
          </p:cNvPr>
          <p:cNvCxnSpPr>
            <a:cxnSpLocks/>
          </p:cNvCxnSpPr>
          <p:nvPr/>
        </p:nvCxnSpPr>
        <p:spPr>
          <a:xfrm flipV="1">
            <a:off x="-59374" y="3451071"/>
            <a:ext cx="2772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AD8E499-0BAD-3E86-B0B4-C1ADDB109CA4}"/>
              </a:ext>
            </a:extLst>
          </p:cNvPr>
          <p:cNvSpPr txBox="1"/>
          <p:nvPr/>
        </p:nvSpPr>
        <p:spPr>
          <a:xfrm>
            <a:off x="11691780" y="6550223"/>
            <a:ext cx="6087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it-IT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normalizeH="0" baseline="0">
                <a:ln>
                  <a:noFill/>
                </a:ln>
                <a:solidFill>
                  <a:srgbClr val="E4032B"/>
                </a:solidFill>
                <a:effectLst/>
                <a:uLnTx/>
                <a:uFillTx/>
                <a:latin typeface="DIN Medium" panose="02020500000000000000" pitchFamily="18" charset="0"/>
                <a:cs typeface="DIN Pro Black" panose="020B0A04020101010102" pitchFamily="34" charset="0"/>
              </a:defRPr>
            </a:lvl1pPr>
          </a:lstStyle>
          <a:p>
            <a:r>
              <a:rPr lang="it-IT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807529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DE75C6-8C4F-154A-E2DE-2DC6E5A7F1A2}"/>
              </a:ext>
            </a:extLst>
          </p:cNvPr>
          <p:cNvSpPr txBox="1"/>
          <p:nvPr/>
        </p:nvSpPr>
        <p:spPr>
          <a:xfrm>
            <a:off x="-1085005" y="-1125168"/>
            <a:ext cx="8260359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6600" dirty="0">
              <a:solidFill>
                <a:srgbClr val="E6BD4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4400" dirty="0">
                <a:solidFill>
                  <a:srgbClr val="E6BD4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6600" dirty="0">
              <a:solidFill>
                <a:srgbClr val="E6BD41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A392058-F284-39E1-6DBC-9FE2105600A2}"/>
              </a:ext>
            </a:extLst>
          </p:cNvPr>
          <p:cNvSpPr txBox="1"/>
          <p:nvPr/>
        </p:nvSpPr>
        <p:spPr>
          <a:xfrm>
            <a:off x="-96483" y="3997146"/>
            <a:ext cx="66681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dirty="0">
              <a:latin typeface="DIN Pro Black" panose="020B0A04020101010102" pitchFamily="34" charset="0"/>
              <a:cs typeface="DIN Pro Black" panose="020B0A04020101010102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latin typeface="DIN Pro Black" panose="020B0A04020101010102" pitchFamily="34" charset="0"/>
                <a:cs typeface="DIN Pro Black" panose="020B0A04020101010102" pitchFamily="34" charset="0"/>
              </a:rPr>
              <a:t>2021-2022: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latin typeface="DIN Pro Black" panose="020B0A04020101010102" pitchFamily="34" charset="0"/>
                <a:cs typeface="DIN Pro Black" panose="020B0A04020101010102" pitchFamily="34" charset="0"/>
              </a:rPr>
              <a:t>TITRES INTERNATIONAUX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2C87A29-10CE-07DA-33A3-89A7B34A48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7820" y="-365862"/>
            <a:ext cx="6852028" cy="75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776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C5973CE-197D-ABCA-2C27-D84748DAF7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7" y="0"/>
            <a:ext cx="121920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6D19628-05D0-5A75-FB19-5A0601334179}"/>
              </a:ext>
            </a:extLst>
          </p:cNvPr>
          <p:cNvSpPr/>
          <p:nvPr/>
        </p:nvSpPr>
        <p:spPr>
          <a:xfrm rot="16200000">
            <a:off x="3829049" y="-1504952"/>
            <a:ext cx="4533899" cy="12192001"/>
          </a:xfrm>
          <a:prstGeom prst="rect">
            <a:avLst/>
          </a:prstGeom>
          <a:gradFill flip="none" rotWithShape="1">
            <a:gsLst>
              <a:gs pos="52000">
                <a:schemeClr val="tx1">
                  <a:lumMod val="85000"/>
                  <a:lumOff val="15000"/>
                  <a:alpha val="84000"/>
                </a:schemeClr>
              </a:gs>
              <a:gs pos="100000">
                <a:schemeClr val="bg1">
                  <a:lumMod val="7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2D0CA3E-1ED1-169D-4D4A-337833857C0A}"/>
              </a:ext>
            </a:extLst>
          </p:cNvPr>
          <p:cNvSpPr txBox="1"/>
          <p:nvPr/>
        </p:nvSpPr>
        <p:spPr>
          <a:xfrm>
            <a:off x="-5" y="3463759"/>
            <a:ext cx="121920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2023 EST LA SAISON </a:t>
            </a:r>
            <a:r>
              <a:rPr lang="fr-FR" sz="3600" dirty="0">
                <a:solidFill>
                  <a:srgbClr val="CAF961"/>
                </a:solidFill>
                <a:latin typeface="DIN Pro Black" panose="020B0A04020101010102" pitchFamily="34" charset="0"/>
              </a:rPr>
              <a:t>D'ENDURO</a:t>
            </a:r>
            <a:r>
              <a:rPr lang="fr-FR" sz="36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srgbClr val="CAF961"/>
                </a:solidFill>
                <a:latin typeface="DIN Pro Black" panose="020B0A04020101010102" pitchFamily="34" charset="0"/>
              </a:rPr>
              <a:t>FANTIC</a:t>
            </a:r>
            <a:r>
              <a:rPr lang="fr-FR" sz="28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EST EN TÊTE DE </a:t>
            </a:r>
            <a:r>
              <a:rPr lang="fr-FR" sz="2800" dirty="0">
                <a:solidFill>
                  <a:srgbClr val="CAF961"/>
                </a:solidFill>
                <a:latin typeface="DIN Pro Black" panose="020B0A04020101010102" pitchFamily="34" charset="0"/>
              </a:rPr>
              <a:t>5 CLASSES DU CHAMPIONNAT DU MONDE </a:t>
            </a:r>
            <a:r>
              <a:rPr lang="fr-FR" sz="28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D'ENDURO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ENDURO JUNIOR - JUNIOR1 - JUNIOR2 - FEMMES - JEUNES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996C121B-CAA9-A386-FE33-AE37D96080E9}"/>
              </a:ext>
            </a:extLst>
          </p:cNvPr>
          <p:cNvSpPr/>
          <p:nvPr/>
        </p:nvSpPr>
        <p:spPr>
          <a:xfrm>
            <a:off x="917681" y="5478965"/>
            <a:ext cx="504000" cy="504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41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BB3421C-890E-A8BD-8135-65905BB891F7}"/>
              </a:ext>
            </a:extLst>
          </p:cNvPr>
          <p:cNvSpPr txBox="1"/>
          <p:nvPr/>
        </p:nvSpPr>
        <p:spPr>
          <a:xfrm>
            <a:off x="769251" y="5109884"/>
            <a:ext cx="800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chemeClr val="bg1"/>
                </a:solidFill>
                <a:latin typeface="Clayborn" panose="02000503000000020004" pitchFamily="2" charset="0"/>
              </a:rPr>
              <a:t>ITALIE</a:t>
            </a:r>
            <a:endParaRPr lang="it-IT" dirty="0">
              <a:latin typeface="Clayborn" panose="02000503000000020004" pitchFamily="2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5DDD71F-1910-06BB-C43D-D15726898656}"/>
              </a:ext>
            </a:extLst>
          </p:cNvPr>
          <p:cNvSpPr txBox="1"/>
          <p:nvPr/>
        </p:nvSpPr>
        <p:spPr>
          <a:xfrm>
            <a:off x="2389533" y="5109884"/>
            <a:ext cx="1136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chemeClr val="bg1"/>
                </a:solidFill>
                <a:latin typeface="Clayborn" panose="02000503000000020004" pitchFamily="2" charset="0"/>
              </a:rPr>
              <a:t>ESPAGNE</a:t>
            </a:r>
            <a:endParaRPr lang="it-IT" dirty="0">
              <a:latin typeface="Clayborn" panose="02000503000000020004" pitchFamily="2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753495C-2209-F01A-5E8A-3C0D9D22003C}"/>
              </a:ext>
            </a:extLst>
          </p:cNvPr>
          <p:cNvSpPr txBox="1"/>
          <p:nvPr/>
        </p:nvSpPr>
        <p:spPr>
          <a:xfrm>
            <a:off x="4228394" y="5109884"/>
            <a:ext cx="1136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>
                <a:solidFill>
                  <a:srgbClr val="CAF961"/>
                </a:solidFill>
                <a:latin typeface="Clayborn" panose="02000503000000020004" pitchFamily="2" charset="0"/>
              </a:defRPr>
            </a:lvl1pPr>
          </a:lstStyle>
          <a:p>
            <a:r>
              <a:rPr lang="it-IT" dirty="0"/>
              <a:t>FINLANDE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9D5716E-0432-5E10-E073-74BC782ADD3E}"/>
              </a:ext>
            </a:extLst>
          </p:cNvPr>
          <p:cNvSpPr txBox="1"/>
          <p:nvPr/>
        </p:nvSpPr>
        <p:spPr>
          <a:xfrm>
            <a:off x="6131878" y="5109884"/>
            <a:ext cx="11364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rgbClr val="CAF961"/>
                </a:solidFill>
                <a:latin typeface="Clayborn" panose="02000503000000020004" pitchFamily="2" charset="0"/>
              </a:rPr>
              <a:t>SUÈDE</a:t>
            </a:r>
            <a:endParaRPr lang="it-IT" dirty="0">
              <a:solidFill>
                <a:srgbClr val="CAF961"/>
              </a:solidFill>
              <a:latin typeface="Clayborn" panose="02000503000000020004" pitchFamily="2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2EE1C54-6267-CC8F-2FFF-EB395B4821F2}"/>
              </a:ext>
            </a:extLst>
          </p:cNvPr>
          <p:cNvSpPr txBox="1"/>
          <p:nvPr/>
        </p:nvSpPr>
        <p:spPr>
          <a:xfrm>
            <a:off x="7783668" y="5109884"/>
            <a:ext cx="14321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solidFill>
                  <a:srgbClr val="CAF961"/>
                </a:solidFill>
                <a:latin typeface="Clayborn" panose="02000503000000020004" pitchFamily="2" charset="0"/>
              </a:rPr>
              <a:t>SLOVAQUIE</a:t>
            </a:r>
            <a:endParaRPr lang="it-IT" dirty="0">
              <a:solidFill>
                <a:srgbClr val="CAF961"/>
              </a:solidFill>
              <a:latin typeface="Clayborn" panose="02000503000000020004" pitchFamily="2" charset="0"/>
            </a:endParaRPr>
          </a:p>
        </p:txBody>
      </p:sp>
      <p:pic>
        <p:nvPicPr>
          <p:cNvPr id="28" name="Picture 2" descr="114,439 Foto Primo Posto, Immagini e Vettoriali">
            <a:extLst>
              <a:ext uri="{FF2B5EF4-FFF2-40B4-BE49-F238E27FC236}">
                <a16:creationId xmlns:a16="http://schemas.microsoft.com/office/drawing/2014/main" id="{23139AE3-A058-5ED8-8AC4-F341F3C961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79351" y="4657879"/>
            <a:ext cx="967319" cy="9644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CF3CE19-6D58-A72E-D427-04D4F5C1175B}"/>
              </a:ext>
            </a:extLst>
          </p:cNvPr>
          <p:cNvSpPr txBox="1"/>
          <p:nvPr/>
        </p:nvSpPr>
        <p:spPr>
          <a:xfrm>
            <a:off x="10330616" y="5256394"/>
            <a:ext cx="11677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5400" dirty="0">
                <a:solidFill>
                  <a:srgbClr val="FFC305"/>
                </a:solidFill>
                <a:latin typeface="Clayborn" panose="02000503000000020004" pitchFamily="2" charset="0"/>
              </a:rPr>
              <a:t>36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2F9A75C6-B29F-1E77-535A-95D08514BE7D}"/>
              </a:ext>
            </a:extLst>
          </p:cNvPr>
          <p:cNvSpPr txBox="1"/>
          <p:nvPr/>
        </p:nvSpPr>
        <p:spPr>
          <a:xfrm>
            <a:off x="8751757" y="6051408"/>
            <a:ext cx="34486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5400">
                <a:solidFill>
                  <a:srgbClr val="FFC305"/>
                </a:solidFill>
                <a:latin typeface="Clayborn" panose="02000503000000020004" pitchFamily="2" charset="0"/>
              </a:defRPr>
            </a:lvl1pPr>
          </a:lstStyle>
          <a:p>
            <a:r>
              <a:rPr lang="it-IT" sz="2400" dirty="0"/>
              <a:t>VICTOIRES ENDURO GP</a:t>
            </a:r>
          </a:p>
        </p:txBody>
      </p:sp>
      <p:cxnSp>
        <p:nvCxnSpPr>
          <p:cNvPr id="1025" name="Connettore diritto 1024">
            <a:extLst>
              <a:ext uri="{FF2B5EF4-FFF2-40B4-BE49-F238E27FC236}">
                <a16:creationId xmlns:a16="http://schemas.microsoft.com/office/drawing/2014/main" id="{D34CFAFE-24DF-C873-C3D2-E6CD178EFDE5}"/>
              </a:ext>
            </a:extLst>
          </p:cNvPr>
          <p:cNvCxnSpPr>
            <a:stCxn id="14" idx="6"/>
            <a:endCxn id="15" idx="2"/>
          </p:cNvCxnSpPr>
          <p:nvPr/>
        </p:nvCxnSpPr>
        <p:spPr>
          <a:xfrm flipV="1">
            <a:off x="1421681" y="5718059"/>
            <a:ext cx="3348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1745159F-0C77-FB8E-1181-8C43C20FB4A5}"/>
              </a:ext>
            </a:extLst>
          </p:cNvPr>
          <p:cNvGrpSpPr/>
          <p:nvPr/>
        </p:nvGrpSpPr>
        <p:grpSpPr>
          <a:xfrm>
            <a:off x="4493839" y="5478965"/>
            <a:ext cx="681758" cy="504000"/>
            <a:chOff x="3128271" y="4407811"/>
            <a:chExt cx="681758" cy="504000"/>
          </a:xfrm>
        </p:grpSpPr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210E8C57-BB38-6EC0-A791-D8CE323E6BD6}"/>
                </a:ext>
              </a:extLst>
            </p:cNvPr>
            <p:cNvSpPr/>
            <p:nvPr/>
          </p:nvSpPr>
          <p:spPr>
            <a:xfrm>
              <a:off x="3224755" y="4407811"/>
              <a:ext cx="504000" cy="504000"/>
            </a:xfrm>
            <a:prstGeom prst="ellipse">
              <a:avLst/>
            </a:prstGeom>
            <a:solidFill>
              <a:srgbClr val="CAF96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6BCAC221-55E7-9DA5-5E34-6FF980374CEE}"/>
                </a:ext>
              </a:extLst>
            </p:cNvPr>
            <p:cNvSpPr txBox="1"/>
            <p:nvPr/>
          </p:nvSpPr>
          <p:spPr>
            <a:xfrm>
              <a:off x="3128271" y="4425481"/>
              <a:ext cx="681758" cy="461665"/>
            </a:xfrm>
            <a:prstGeom prst="rect">
              <a:avLst/>
            </a:prstGeom>
            <a:noFill/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  <a:lvl1pPr algn="ctr">
                <a:defRPr sz="2400" b="1"/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it-IT" dirty="0">
                  <a:solidFill>
                    <a:schemeClr val="tx1"/>
                  </a:solidFill>
                </a:rPr>
                <a:t>10</a:t>
              </a:r>
            </a:p>
          </p:txBody>
        </p:sp>
      </p:grpSp>
      <p:sp>
        <p:nvSpPr>
          <p:cNvPr id="17" name="Ovale 16">
            <a:extLst>
              <a:ext uri="{FF2B5EF4-FFF2-40B4-BE49-F238E27FC236}">
                <a16:creationId xmlns:a16="http://schemas.microsoft.com/office/drawing/2014/main" id="{C363C87B-45B3-0E84-A138-948E1FAB8E52}"/>
              </a:ext>
            </a:extLst>
          </p:cNvPr>
          <p:cNvSpPr/>
          <p:nvPr/>
        </p:nvSpPr>
        <p:spPr>
          <a:xfrm>
            <a:off x="2705760" y="5478965"/>
            <a:ext cx="504000" cy="504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41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6</a:t>
            </a:r>
          </a:p>
        </p:txBody>
      </p:sp>
      <p:cxnSp>
        <p:nvCxnSpPr>
          <p:cNvPr id="1027" name="Connettore diritto 1026">
            <a:extLst>
              <a:ext uri="{FF2B5EF4-FFF2-40B4-BE49-F238E27FC236}">
                <a16:creationId xmlns:a16="http://schemas.microsoft.com/office/drawing/2014/main" id="{5C842F66-C3EB-7D56-67B9-261DD3E11A00}"/>
              </a:ext>
            </a:extLst>
          </p:cNvPr>
          <p:cNvCxnSpPr/>
          <p:nvPr/>
        </p:nvCxnSpPr>
        <p:spPr>
          <a:xfrm flipV="1">
            <a:off x="5030599" y="5718059"/>
            <a:ext cx="5112000" cy="0"/>
          </a:xfrm>
          <a:prstGeom prst="line">
            <a:avLst/>
          </a:prstGeom>
          <a:ln>
            <a:solidFill>
              <a:srgbClr val="CAF9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>
            <a:extLst>
              <a:ext uri="{FF2B5EF4-FFF2-40B4-BE49-F238E27FC236}">
                <a16:creationId xmlns:a16="http://schemas.microsoft.com/office/drawing/2014/main" id="{A6402F23-5568-6948-A231-5A863F43797D}"/>
              </a:ext>
            </a:extLst>
          </p:cNvPr>
          <p:cNvSpPr/>
          <p:nvPr/>
        </p:nvSpPr>
        <p:spPr>
          <a:xfrm>
            <a:off x="6459676" y="5466059"/>
            <a:ext cx="504000" cy="504000"/>
          </a:xfrm>
          <a:prstGeom prst="ellipse">
            <a:avLst/>
          </a:prstGeom>
          <a:solidFill>
            <a:srgbClr val="CAF96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B5AD97B9-4A34-FEBF-4BE7-1DB6881A7D5C}"/>
              </a:ext>
            </a:extLst>
          </p:cNvPr>
          <p:cNvSpPr/>
          <p:nvPr/>
        </p:nvSpPr>
        <p:spPr>
          <a:xfrm>
            <a:off x="8247756" y="5466059"/>
            <a:ext cx="504000" cy="504000"/>
          </a:xfrm>
          <a:prstGeom prst="ellipse">
            <a:avLst/>
          </a:prstGeom>
          <a:solidFill>
            <a:srgbClr val="CAF96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029" name="Picture 6" descr="🏆 Coppa Emoji">
            <a:extLst>
              <a:ext uri="{FF2B5EF4-FFF2-40B4-BE49-F238E27FC236}">
                <a16:creationId xmlns:a16="http://schemas.microsoft.com/office/drawing/2014/main" id="{AF548FFD-04A8-4A55-60CD-0F2EFE109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3986" y="5275772"/>
            <a:ext cx="869438" cy="86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907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2413C1-D904-D699-1140-83FEA36A4892}"/>
              </a:ext>
            </a:extLst>
          </p:cNvPr>
          <p:cNvSpPr txBox="1"/>
          <p:nvPr/>
        </p:nvSpPr>
        <p:spPr>
          <a:xfrm>
            <a:off x="684753" y="1715585"/>
            <a:ext cx="45885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dirty="0">
              <a:latin typeface="DIN Pro Black" panose="020B0A04020101010102" pitchFamily="34" charset="0"/>
              <a:cs typeface="DIN Pro Black" panose="020B0A04020101010102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latin typeface="DIN Pro Black" panose="020B0A04020101010102" pitchFamily="34" charset="0"/>
                <a:cs typeface="DIN Pro Black" panose="020B0A04020101010102" pitchFamily="34" charset="0"/>
              </a:rPr>
              <a:t>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3200" dirty="0">
                <a:latin typeface="DIN Pro Black" panose="020B0A04020101010102" pitchFamily="34" charset="0"/>
                <a:cs typeface="DIN Pro Black" panose="020B0A04020101010102" pitchFamily="34" charset="0"/>
              </a:rPr>
              <a:t>LA PRIMA STORICA VITTORIA NEL MOTOMONDIALE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dirty="0"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BBB6CFD-24FC-1B46-9389-5F90D233BC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8"/>
            <a:ext cx="10279917" cy="685256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C218E0-4D09-0BBE-D5FC-E1A696CA9E4C}"/>
              </a:ext>
            </a:extLst>
          </p:cNvPr>
          <p:cNvSpPr/>
          <p:nvPr/>
        </p:nvSpPr>
        <p:spPr>
          <a:xfrm rot="5400000">
            <a:off x="5259805" y="-74195"/>
            <a:ext cx="6858000" cy="7006389"/>
          </a:xfrm>
          <a:prstGeom prst="rect">
            <a:avLst/>
          </a:prstGeom>
          <a:gradFill>
            <a:gsLst>
              <a:gs pos="28000">
                <a:schemeClr val="tx1"/>
              </a:gs>
              <a:gs pos="74000">
                <a:schemeClr val="tx1">
                  <a:alpha val="41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886F529-5803-0681-3A06-6A63E8F0AB28}"/>
              </a:ext>
            </a:extLst>
          </p:cNvPr>
          <p:cNvSpPr/>
          <p:nvPr/>
        </p:nvSpPr>
        <p:spPr>
          <a:xfrm>
            <a:off x="0" y="1"/>
            <a:ext cx="12103100" cy="876299"/>
          </a:xfrm>
          <a:prstGeom prst="rect">
            <a:avLst/>
          </a:prstGeom>
          <a:gradFill>
            <a:gsLst>
              <a:gs pos="28000">
                <a:schemeClr val="tx1"/>
              </a:gs>
              <a:gs pos="74000">
                <a:schemeClr val="tx1">
                  <a:alpha val="41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0F89950-CAB4-7A8E-A012-EB01F4293851}"/>
              </a:ext>
            </a:extLst>
          </p:cNvPr>
          <p:cNvSpPr txBox="1"/>
          <p:nvPr/>
        </p:nvSpPr>
        <p:spPr>
          <a:xfrm>
            <a:off x="-177310" y="12724"/>
            <a:ext cx="12457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LA </a:t>
            </a:r>
            <a:r>
              <a:rPr lang="fr-FR" sz="4000" dirty="0">
                <a:solidFill>
                  <a:srgbClr val="FF0000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PREMIÈRE</a:t>
            </a:r>
            <a:r>
              <a:rPr lang="fr-FR" sz="40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</a:t>
            </a:r>
            <a:r>
              <a:rPr lang="fr-FR" sz="4000" dirty="0">
                <a:solidFill>
                  <a:srgbClr val="FF0000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VICTOIRE</a:t>
            </a:r>
            <a:r>
              <a:rPr lang="fr-FR" sz="4000" dirty="0">
                <a:solidFill>
                  <a:schemeClr val="bg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HISTORIQUE EN MOTOGP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A473311-F171-8150-EF97-F5BE2DBF0A5D}"/>
              </a:ext>
            </a:extLst>
          </p:cNvPr>
          <p:cNvSpPr txBox="1"/>
          <p:nvPr/>
        </p:nvSpPr>
        <p:spPr>
          <a:xfrm>
            <a:off x="8886201" y="3429000"/>
            <a:ext cx="32893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DIN Medium" panose="02020500000000000000" pitchFamily="18" charset="0"/>
                <a:cs typeface="DIN Pro Black" panose="020B0A04020101010102" pitchFamily="34" charset="0"/>
              </a:rPr>
              <a:t>18-20 </a:t>
            </a:r>
            <a:r>
              <a:rPr lang="it-IT" sz="2400" dirty="0">
                <a:solidFill>
                  <a:srgbClr val="C00000"/>
                </a:solidFill>
                <a:latin typeface="DIN Medium" panose="02020500000000000000" pitchFamily="18" charset="0"/>
                <a:cs typeface="DIN Pro Black" panose="020B0A04020101010102" pitchFamily="34" charset="0"/>
              </a:rPr>
              <a:t>AOÛT </a:t>
            </a:r>
            <a:r>
              <a:rPr lang="it-IT" sz="2400" dirty="0">
                <a:solidFill>
                  <a:schemeClr val="bg1"/>
                </a:solidFill>
                <a:latin typeface="DIN Medium" panose="02020500000000000000" pitchFamily="18" charset="0"/>
                <a:cs typeface="DIN Pro Black" panose="020B0A04020101010102" pitchFamily="34" charset="0"/>
              </a:rPr>
              <a:t> 2023</a:t>
            </a:r>
          </a:p>
          <a:p>
            <a:pPr algn="ctr"/>
            <a:endParaRPr lang="it-IT" sz="2400" dirty="0">
              <a:solidFill>
                <a:schemeClr val="bg1"/>
              </a:solidFill>
              <a:latin typeface="DIN Medium" panose="02020500000000000000" pitchFamily="18" charset="0"/>
              <a:cs typeface="DIN Pro Black" panose="020B0A04020101010102" pitchFamily="34" charset="0"/>
            </a:endParaRPr>
          </a:p>
          <a:p>
            <a:pPr algn="ctr"/>
            <a:r>
              <a:rPr lang="fr-FR" sz="2400" dirty="0">
                <a:solidFill>
                  <a:srgbClr val="C00000"/>
                </a:solidFill>
                <a:latin typeface="DIN Medium" panose="02020500000000000000" pitchFamily="18" charset="0"/>
                <a:cs typeface="DIN Pro Black" panose="020B0A04020101010102" pitchFamily="34" charset="0"/>
              </a:rPr>
              <a:t>PÔLE </a:t>
            </a:r>
            <a:r>
              <a:rPr lang="fr-FR" sz="2400" dirty="0">
                <a:solidFill>
                  <a:schemeClr val="bg1"/>
                </a:solidFill>
                <a:latin typeface="DIN Medium" panose="02020500000000000000" pitchFamily="18" charset="0"/>
                <a:cs typeface="DIN Pro Black" panose="020B0A04020101010102" pitchFamily="34" charset="0"/>
              </a:rPr>
              <a:t>ET</a:t>
            </a:r>
            <a:r>
              <a:rPr lang="fr-FR" sz="2400" dirty="0">
                <a:solidFill>
                  <a:srgbClr val="C00000"/>
                </a:solidFill>
                <a:latin typeface="DIN Medium" panose="02020500000000000000" pitchFamily="18" charset="0"/>
                <a:cs typeface="DIN Pro Black" panose="020B0A04020101010102" pitchFamily="34" charset="0"/>
              </a:rPr>
              <a:t> VICTOIRE </a:t>
            </a:r>
          </a:p>
          <a:p>
            <a:pPr algn="ctr"/>
            <a:r>
              <a:rPr lang="fr-FR" sz="2400" dirty="0">
                <a:solidFill>
                  <a:schemeClr val="bg1"/>
                </a:solidFill>
                <a:latin typeface="DIN Medium" panose="02020500000000000000" pitchFamily="18" charset="0"/>
                <a:cs typeface="DIN Pro Black" panose="020B0A04020101010102" pitchFamily="34" charset="0"/>
              </a:rPr>
              <a:t>POUR</a:t>
            </a:r>
            <a:r>
              <a:rPr lang="fr-FR" sz="2400" dirty="0">
                <a:solidFill>
                  <a:srgbClr val="C00000"/>
                </a:solidFill>
                <a:latin typeface="DIN Medium" panose="02020500000000000000" pitchFamily="18" charset="0"/>
                <a:cs typeface="DIN Pro Black" panose="020B0A04020101010102" pitchFamily="34" charset="0"/>
              </a:rPr>
              <a:t> VIETTI</a:t>
            </a:r>
            <a:endParaRPr lang="it-IT" sz="2400" dirty="0">
              <a:solidFill>
                <a:schemeClr val="bg1"/>
              </a:solidFill>
              <a:latin typeface="DIN Medium" panose="02020500000000000000" pitchFamily="18" charset="0"/>
            </a:endParaRPr>
          </a:p>
        </p:txBody>
      </p:sp>
      <p:pic>
        <p:nvPicPr>
          <p:cNvPr id="9" name="Picture 2" descr="Luogo Png, Vettori, PSD e Clipart per il download gratuito Pngtree">
            <a:extLst>
              <a:ext uri="{FF2B5EF4-FFF2-40B4-BE49-F238E27FC236}">
                <a16:creationId xmlns:a16="http://schemas.microsoft.com/office/drawing/2014/main" id="{53A162B0-1501-2309-A329-8E97D120E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9000" y1="34583" x2="59000" y2="34583"/>
                        <a14:foregroundMark x1="57333" y1="36667" x2="57333" y2="36667"/>
                        <a14:foregroundMark x1="54167" y1="34833" x2="54167" y2="34833"/>
                        <a14:foregroundMark x1="53417" y1="31333" x2="53417" y2="31333"/>
                        <a14:foregroundMark x1="51583" y1="24750" x2="51750" y2="51667"/>
                        <a14:foregroundMark x1="51750" y1="51667" x2="60917" y2="46500"/>
                        <a14:foregroundMark x1="60917" y1="46500" x2="62000" y2="32583"/>
                        <a14:foregroundMark x1="62000" y1="32583" x2="58250" y2="26250"/>
                        <a14:foregroundMark x1="58250" y1="26250" x2="51750" y2="24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2371" y="2413891"/>
            <a:ext cx="58477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1422D88-527C-AAA5-6427-BBFDB556F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968" y="2474856"/>
            <a:ext cx="2099612" cy="876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13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4C5C2B5-DCC2-2068-2F44-A89FE32C1C47}"/>
              </a:ext>
            </a:extLst>
          </p:cNvPr>
          <p:cNvSpPr/>
          <p:nvPr/>
        </p:nvSpPr>
        <p:spPr>
          <a:xfrm>
            <a:off x="0" y="3231337"/>
            <a:ext cx="12192000" cy="3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tx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Video </a:t>
            </a:r>
            <a:r>
              <a:rPr lang="it-IT" sz="4400" dirty="0" err="1">
                <a:solidFill>
                  <a:schemeClr val="tx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looking</a:t>
            </a:r>
            <a:r>
              <a:rPr lang="it-IT" sz="4400" dirty="0">
                <a:solidFill>
                  <a:schemeClr val="tx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to the future</a:t>
            </a:r>
            <a:endParaRPr lang="it-IT" sz="4400" dirty="0">
              <a:solidFill>
                <a:srgbClr val="E4022C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1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40C5CF6-8860-767A-438B-BC49D0A0411A}"/>
              </a:ext>
            </a:extLst>
          </p:cNvPr>
          <p:cNvSpPr/>
          <p:nvPr/>
        </p:nvSpPr>
        <p:spPr>
          <a:xfrm>
            <a:off x="230298" y="246336"/>
            <a:ext cx="6319589" cy="3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400" dirty="0">
                <a:solidFill>
                  <a:schemeClr val="tx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TODAY’S</a:t>
            </a:r>
            <a:r>
              <a:rPr lang="it-IT" sz="4400" dirty="0">
                <a:solidFill>
                  <a:srgbClr val="E4022C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AGENDA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2CDD51D-4928-C71C-CD3C-499F26052740}"/>
              </a:ext>
            </a:extLst>
          </p:cNvPr>
          <p:cNvSpPr txBox="1"/>
          <p:nvPr/>
        </p:nvSpPr>
        <p:spPr>
          <a:xfrm>
            <a:off x="444363" y="826140"/>
            <a:ext cx="6105524" cy="5205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prstClr val="black"/>
                </a:solidFill>
                <a:latin typeface="DIN Pro Cond Bold" panose="020B0806020101010102" pitchFamily="34" charset="0"/>
              </a:rPr>
              <a:t>Notre histoire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Renaissance </a:t>
            </a:r>
            <a:r>
              <a:rPr lang="it-IT" sz="2400" dirty="0" err="1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avec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 </a:t>
            </a:r>
            <a:r>
              <a:rPr lang="it-IT" sz="2400" dirty="0" err="1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Venetwork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DIN Pro Cond Bold" panose="020B0806020101010102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Fantic à aujourd'hui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Localisation et fabrication en Italie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Fantic Racing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France : Données du marché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Gamme Caballero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Gamme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Offroad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 Racing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E-Mobilité : Fantic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Issimo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 City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DIN Pro Cond Bold" panose="020B0806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45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E3751FE8-FEBF-8619-BE7F-9871B2D1F4BD}"/>
              </a:ext>
            </a:extLst>
          </p:cNvPr>
          <p:cNvGrpSpPr/>
          <p:nvPr/>
        </p:nvGrpSpPr>
        <p:grpSpPr>
          <a:xfrm>
            <a:off x="-17608" y="255894"/>
            <a:ext cx="1085005" cy="561473"/>
            <a:chOff x="368968" y="4042611"/>
            <a:chExt cx="2880000" cy="56147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9F6DD108-1746-02EF-CA20-E643DE50C693}"/>
                </a:ext>
              </a:extLst>
            </p:cNvPr>
            <p:cNvSpPr/>
            <p:nvPr/>
          </p:nvSpPr>
          <p:spPr>
            <a:xfrm>
              <a:off x="368968" y="4042611"/>
              <a:ext cx="2880000" cy="5614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202CFA6D-7FE4-ACFC-36C3-A09E071AC705}"/>
                </a:ext>
              </a:extLst>
            </p:cNvPr>
            <p:cNvCxnSpPr>
              <a:cxnSpLocks/>
            </p:cNvCxnSpPr>
            <p:nvPr/>
          </p:nvCxnSpPr>
          <p:spPr>
            <a:xfrm>
              <a:off x="368968" y="4093884"/>
              <a:ext cx="288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A8BE6B62-5443-F7F9-C2B3-AC2AD05B8355}"/>
                </a:ext>
              </a:extLst>
            </p:cNvPr>
            <p:cNvCxnSpPr>
              <a:cxnSpLocks/>
            </p:cNvCxnSpPr>
            <p:nvPr/>
          </p:nvCxnSpPr>
          <p:spPr>
            <a:xfrm>
              <a:off x="368968" y="4548096"/>
              <a:ext cx="288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125386B7-0F98-A15F-5041-3650AEE382EA}"/>
                </a:ext>
              </a:extLst>
            </p:cNvPr>
            <p:cNvCxnSpPr>
              <a:cxnSpLocks/>
            </p:cNvCxnSpPr>
            <p:nvPr/>
          </p:nvCxnSpPr>
          <p:spPr>
            <a:xfrm>
              <a:off x="368968" y="4326967"/>
              <a:ext cx="28800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ttangolo 21">
            <a:extLst>
              <a:ext uri="{FF2B5EF4-FFF2-40B4-BE49-F238E27FC236}">
                <a16:creationId xmlns:a16="http://schemas.microsoft.com/office/drawing/2014/main" id="{ADE64412-94D5-411C-5B25-183A9DC01FF8}"/>
              </a:ext>
            </a:extLst>
          </p:cNvPr>
          <p:cNvSpPr/>
          <p:nvPr/>
        </p:nvSpPr>
        <p:spPr>
          <a:xfrm>
            <a:off x="878792" y="310067"/>
            <a:ext cx="2100897" cy="3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Pro Black" panose="020B0A04020101010102" pitchFamily="34" charset="0"/>
                <a:ea typeface="+mn-ea"/>
                <a:cs typeface="DIN Pro Black" panose="020B0A04020101010102" pitchFamily="34" charset="0"/>
              </a:rPr>
              <a:t>1968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7D4312C3-EF4F-0B09-A030-7304B50A65C9}"/>
              </a:ext>
            </a:extLst>
          </p:cNvPr>
          <p:cNvSpPr/>
          <p:nvPr/>
        </p:nvSpPr>
        <p:spPr>
          <a:xfrm>
            <a:off x="41454" y="1091129"/>
            <a:ext cx="8634461" cy="3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prstClr val="black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LA PREMIERE FANTIC NAÎT À BARZAGO</a:t>
            </a:r>
          </a:p>
          <a:p>
            <a:r>
              <a:rPr lang="fr-FR" sz="3200" dirty="0">
                <a:solidFill>
                  <a:prstClr val="black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UNE HISTOIRE DE LIBERTÉ...</a:t>
            </a:r>
            <a:endParaRPr lang="it-IT" sz="3200" dirty="0">
              <a:solidFill>
                <a:prstClr val="black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715ED38-5ACD-CC0D-7293-C41191BE2C0A}"/>
              </a:ext>
            </a:extLst>
          </p:cNvPr>
          <p:cNvSpPr/>
          <p:nvPr/>
        </p:nvSpPr>
        <p:spPr>
          <a:xfrm>
            <a:off x="-271364" y="7228058"/>
            <a:ext cx="12022086" cy="3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COMMENTO ALLA SLIDE: La moto perfetta per il desiderio di libertà delle nuove generazioni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DIN Pro Medium" panose="020B0604020101020102" pitchFamily="34" charset="0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3B421551-08EF-D898-75C5-7F93075119BF}"/>
              </a:ext>
            </a:extLst>
          </p:cNvPr>
          <p:cNvGrpSpPr/>
          <p:nvPr/>
        </p:nvGrpSpPr>
        <p:grpSpPr>
          <a:xfrm>
            <a:off x="2767263" y="255894"/>
            <a:ext cx="9424737" cy="561473"/>
            <a:chOff x="368968" y="4042611"/>
            <a:chExt cx="2880000" cy="561473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34A859B1-A3FF-AC0D-E264-E0AFE7492A67}"/>
                </a:ext>
              </a:extLst>
            </p:cNvPr>
            <p:cNvSpPr/>
            <p:nvPr/>
          </p:nvSpPr>
          <p:spPr>
            <a:xfrm>
              <a:off x="368968" y="4042611"/>
              <a:ext cx="2880000" cy="5614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EB7D56AE-EDB3-FBE9-1C83-1FB56747CFB0}"/>
                </a:ext>
              </a:extLst>
            </p:cNvPr>
            <p:cNvCxnSpPr>
              <a:cxnSpLocks/>
            </p:cNvCxnSpPr>
            <p:nvPr/>
          </p:nvCxnSpPr>
          <p:spPr>
            <a:xfrm>
              <a:off x="368968" y="4093884"/>
              <a:ext cx="288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A5ADB39C-867E-5134-6DC1-652FCF89B869}"/>
                </a:ext>
              </a:extLst>
            </p:cNvPr>
            <p:cNvCxnSpPr>
              <a:cxnSpLocks/>
            </p:cNvCxnSpPr>
            <p:nvPr/>
          </p:nvCxnSpPr>
          <p:spPr>
            <a:xfrm>
              <a:off x="368968" y="4548096"/>
              <a:ext cx="288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51AC1083-8197-BA7A-54D5-48C77E824A5F}"/>
                </a:ext>
              </a:extLst>
            </p:cNvPr>
            <p:cNvCxnSpPr>
              <a:cxnSpLocks/>
            </p:cNvCxnSpPr>
            <p:nvPr/>
          </p:nvCxnSpPr>
          <p:spPr>
            <a:xfrm>
              <a:off x="368968" y="4326967"/>
              <a:ext cx="28800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Le dieci cose da sapere su Woodstock, il più celebre raduno di massa del  Novecento - Collettiva">
            <a:extLst>
              <a:ext uri="{FF2B5EF4-FFF2-40B4-BE49-F238E27FC236}">
                <a16:creationId xmlns:a16="http://schemas.microsoft.com/office/drawing/2014/main" id="{A4543126-751B-ABC7-1BB7-A14D12922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931" y="1752756"/>
            <a:ext cx="7492159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isultati immagini per summer of love ragazze">
            <a:extLst>
              <a:ext uri="{FF2B5EF4-FFF2-40B4-BE49-F238E27FC236}">
                <a16:creationId xmlns:a16="http://schemas.microsoft.com/office/drawing/2014/main" id="{FF4C24DC-F9CB-A591-28D0-96DEFB1F6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4938" y="1443720"/>
            <a:ext cx="3646282" cy="242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1D1CC47A-F77D-AAFB-5225-5D7FBA0D6BF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938" y="4010553"/>
            <a:ext cx="3659184" cy="2744388"/>
          </a:xfrm>
          <a:prstGeom prst="rect">
            <a:avLst/>
          </a:prstGeom>
        </p:spPr>
      </p:pic>
      <p:pic>
        <p:nvPicPr>
          <p:cNvPr id="2" name="Picture 10" descr="Barzago ricorda la mitica Fantic Motor - BrianzaPiù | Il Bello e il Buono  della Brianza e del Lario">
            <a:extLst>
              <a:ext uri="{FF2B5EF4-FFF2-40B4-BE49-F238E27FC236}">
                <a16:creationId xmlns:a16="http://schemas.microsoft.com/office/drawing/2014/main" id="{E35ECA92-0143-C3F3-EC1C-D8CF66370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986" y="21327"/>
            <a:ext cx="1279904" cy="1057563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05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E3751FE8-FEBF-8619-BE7F-9871B2D1F4BD}"/>
              </a:ext>
            </a:extLst>
          </p:cNvPr>
          <p:cNvGrpSpPr/>
          <p:nvPr/>
        </p:nvGrpSpPr>
        <p:grpSpPr>
          <a:xfrm>
            <a:off x="-17609" y="255894"/>
            <a:ext cx="1908000" cy="561473"/>
            <a:chOff x="368968" y="4042611"/>
            <a:chExt cx="2880000" cy="56147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9F6DD108-1746-02EF-CA20-E643DE50C693}"/>
                </a:ext>
              </a:extLst>
            </p:cNvPr>
            <p:cNvSpPr/>
            <p:nvPr/>
          </p:nvSpPr>
          <p:spPr>
            <a:xfrm>
              <a:off x="368968" y="4042611"/>
              <a:ext cx="2880000" cy="5614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202CFA6D-7FE4-ACFC-36C3-A09E071AC705}"/>
                </a:ext>
              </a:extLst>
            </p:cNvPr>
            <p:cNvCxnSpPr>
              <a:cxnSpLocks/>
            </p:cNvCxnSpPr>
            <p:nvPr/>
          </p:nvCxnSpPr>
          <p:spPr>
            <a:xfrm>
              <a:off x="368968" y="4093884"/>
              <a:ext cx="288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A8BE6B62-5443-F7F9-C2B3-AC2AD05B8355}"/>
                </a:ext>
              </a:extLst>
            </p:cNvPr>
            <p:cNvCxnSpPr>
              <a:cxnSpLocks/>
            </p:cNvCxnSpPr>
            <p:nvPr/>
          </p:nvCxnSpPr>
          <p:spPr>
            <a:xfrm>
              <a:off x="368968" y="4548096"/>
              <a:ext cx="288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125386B7-0F98-A15F-5041-3650AEE382EA}"/>
                </a:ext>
              </a:extLst>
            </p:cNvPr>
            <p:cNvCxnSpPr>
              <a:cxnSpLocks/>
            </p:cNvCxnSpPr>
            <p:nvPr/>
          </p:nvCxnSpPr>
          <p:spPr>
            <a:xfrm>
              <a:off x="368968" y="4326967"/>
              <a:ext cx="28800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ttangolo 21">
            <a:extLst>
              <a:ext uri="{FF2B5EF4-FFF2-40B4-BE49-F238E27FC236}">
                <a16:creationId xmlns:a16="http://schemas.microsoft.com/office/drawing/2014/main" id="{ADE64412-94D5-411C-5B25-183A9DC01FF8}"/>
              </a:ext>
            </a:extLst>
          </p:cNvPr>
          <p:cNvSpPr/>
          <p:nvPr/>
        </p:nvSpPr>
        <p:spPr>
          <a:xfrm>
            <a:off x="1651678" y="310067"/>
            <a:ext cx="2100897" cy="3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Pro Black" panose="020B0A04020101010102" pitchFamily="34" charset="0"/>
                <a:ea typeface="+mn-ea"/>
                <a:cs typeface="DIN Pro Black" panose="020B0A04020101010102" pitchFamily="34" charset="0"/>
              </a:rPr>
              <a:t>1969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7D4312C3-EF4F-0B09-A030-7304B50A65C9}"/>
              </a:ext>
            </a:extLst>
          </p:cNvPr>
          <p:cNvSpPr/>
          <p:nvPr/>
        </p:nvSpPr>
        <p:spPr>
          <a:xfrm>
            <a:off x="41454" y="1091129"/>
            <a:ext cx="8634461" cy="3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prstClr val="black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... D'ICÔNES NAISSENT ET GRANDISSENT...</a:t>
            </a:r>
            <a:endParaRPr lang="it-IT" sz="3200" dirty="0">
              <a:solidFill>
                <a:prstClr val="black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3B421551-08EF-D898-75C5-7F93075119BF}"/>
              </a:ext>
            </a:extLst>
          </p:cNvPr>
          <p:cNvGrpSpPr/>
          <p:nvPr/>
        </p:nvGrpSpPr>
        <p:grpSpPr>
          <a:xfrm>
            <a:off x="3529265" y="255894"/>
            <a:ext cx="8640000" cy="561473"/>
            <a:chOff x="368968" y="4042611"/>
            <a:chExt cx="2880000" cy="561473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34A859B1-A3FF-AC0D-E264-E0AFE7492A67}"/>
                </a:ext>
              </a:extLst>
            </p:cNvPr>
            <p:cNvSpPr/>
            <p:nvPr/>
          </p:nvSpPr>
          <p:spPr>
            <a:xfrm>
              <a:off x="368968" y="4042611"/>
              <a:ext cx="2880000" cy="5614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EB7D56AE-EDB3-FBE9-1C83-1FB56747CFB0}"/>
                </a:ext>
              </a:extLst>
            </p:cNvPr>
            <p:cNvCxnSpPr>
              <a:cxnSpLocks/>
            </p:cNvCxnSpPr>
            <p:nvPr/>
          </p:nvCxnSpPr>
          <p:spPr>
            <a:xfrm>
              <a:off x="368968" y="4093884"/>
              <a:ext cx="288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A5ADB39C-867E-5134-6DC1-652FCF89B869}"/>
                </a:ext>
              </a:extLst>
            </p:cNvPr>
            <p:cNvCxnSpPr>
              <a:cxnSpLocks/>
            </p:cNvCxnSpPr>
            <p:nvPr/>
          </p:nvCxnSpPr>
          <p:spPr>
            <a:xfrm>
              <a:off x="368968" y="4548096"/>
              <a:ext cx="288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51AC1083-8197-BA7A-54D5-48C77E824A5F}"/>
                </a:ext>
              </a:extLst>
            </p:cNvPr>
            <p:cNvCxnSpPr>
              <a:cxnSpLocks/>
            </p:cNvCxnSpPr>
            <p:nvPr/>
          </p:nvCxnSpPr>
          <p:spPr>
            <a:xfrm>
              <a:off x="368968" y="4326967"/>
              <a:ext cx="28800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3A5F4F7E-6B77-7A6A-1296-F5EC757E84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835" y="1633689"/>
            <a:ext cx="7710235" cy="5140157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82C1230-B97D-53F4-944B-B4FDDCE16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198" y="2081745"/>
            <a:ext cx="3377293" cy="436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A165EBD9-F18E-2D28-0A0E-CBA38E5CFE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6835" y="33173"/>
            <a:ext cx="1059004" cy="100691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5119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E3751FE8-FEBF-8619-BE7F-9871B2D1F4BD}"/>
              </a:ext>
            </a:extLst>
          </p:cNvPr>
          <p:cNvGrpSpPr/>
          <p:nvPr/>
        </p:nvGrpSpPr>
        <p:grpSpPr>
          <a:xfrm>
            <a:off x="-17609" y="255894"/>
            <a:ext cx="1819120" cy="561473"/>
            <a:chOff x="368968" y="4042611"/>
            <a:chExt cx="2880000" cy="561473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9F6DD108-1746-02EF-CA20-E643DE50C693}"/>
                </a:ext>
              </a:extLst>
            </p:cNvPr>
            <p:cNvSpPr/>
            <p:nvPr/>
          </p:nvSpPr>
          <p:spPr>
            <a:xfrm>
              <a:off x="368968" y="4042611"/>
              <a:ext cx="2880000" cy="5614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202CFA6D-7FE4-ACFC-36C3-A09E071AC705}"/>
                </a:ext>
              </a:extLst>
            </p:cNvPr>
            <p:cNvCxnSpPr>
              <a:cxnSpLocks/>
            </p:cNvCxnSpPr>
            <p:nvPr/>
          </p:nvCxnSpPr>
          <p:spPr>
            <a:xfrm>
              <a:off x="368968" y="4093884"/>
              <a:ext cx="288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A8BE6B62-5443-F7F9-C2B3-AC2AD05B8355}"/>
                </a:ext>
              </a:extLst>
            </p:cNvPr>
            <p:cNvCxnSpPr>
              <a:cxnSpLocks/>
            </p:cNvCxnSpPr>
            <p:nvPr/>
          </p:nvCxnSpPr>
          <p:spPr>
            <a:xfrm>
              <a:off x="368968" y="4548096"/>
              <a:ext cx="288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>
              <a:extLst>
                <a:ext uri="{FF2B5EF4-FFF2-40B4-BE49-F238E27FC236}">
                  <a16:creationId xmlns:a16="http://schemas.microsoft.com/office/drawing/2014/main" id="{125386B7-0F98-A15F-5041-3650AEE382EA}"/>
                </a:ext>
              </a:extLst>
            </p:cNvPr>
            <p:cNvCxnSpPr>
              <a:cxnSpLocks/>
            </p:cNvCxnSpPr>
            <p:nvPr/>
          </p:nvCxnSpPr>
          <p:spPr>
            <a:xfrm>
              <a:off x="368968" y="4326967"/>
              <a:ext cx="28800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ttangolo 21">
            <a:extLst>
              <a:ext uri="{FF2B5EF4-FFF2-40B4-BE49-F238E27FC236}">
                <a16:creationId xmlns:a16="http://schemas.microsoft.com/office/drawing/2014/main" id="{ADE64412-94D5-411C-5B25-183A9DC01FF8}"/>
              </a:ext>
            </a:extLst>
          </p:cNvPr>
          <p:cNvSpPr/>
          <p:nvPr/>
        </p:nvSpPr>
        <p:spPr>
          <a:xfrm>
            <a:off x="1801511" y="310067"/>
            <a:ext cx="4457774" cy="3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IN Pro Black" panose="020B0A04020101010102" pitchFamily="34" charset="0"/>
                <a:ea typeface="+mn-ea"/>
                <a:cs typeface="DIN Pro Black" panose="020B0A04020101010102" pitchFamily="34" charset="0"/>
              </a:rPr>
              <a:t>1970S-1980S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7D4312C3-EF4F-0B09-A030-7304B50A65C9}"/>
              </a:ext>
            </a:extLst>
          </p:cNvPr>
          <p:cNvSpPr/>
          <p:nvPr/>
        </p:nvSpPr>
        <p:spPr>
          <a:xfrm>
            <a:off x="1685197" y="1091129"/>
            <a:ext cx="8634461" cy="3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dirty="0">
                <a:solidFill>
                  <a:prstClr val="black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... DE COURSES ET DE VICTOIRES</a:t>
            </a:r>
            <a:endParaRPr lang="it-IT" sz="3200" dirty="0">
              <a:solidFill>
                <a:prstClr val="black"/>
              </a:solidFill>
              <a:latin typeface="DIN Pro Black" panose="020B0A04020101010102" pitchFamily="34" charset="0"/>
              <a:cs typeface="DIN Pro Black" panose="020B0A04020101010102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715ED38-5ACD-CC0D-7293-C41191BE2C0A}"/>
              </a:ext>
            </a:extLst>
          </p:cNvPr>
          <p:cNvSpPr/>
          <p:nvPr/>
        </p:nvSpPr>
        <p:spPr>
          <a:xfrm>
            <a:off x="-271364" y="7228058"/>
            <a:ext cx="12022086" cy="3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>
                <a:solidFill>
                  <a:prstClr val="black"/>
                </a:solidFill>
                <a:latin typeface="DIN Pro Medium" panose="020B0604020101020102" pitchFamily="34" charset="0"/>
                <a:cs typeface="DIN Pro Medium" panose="020B0604020101020102" pitchFamily="34" charset="0"/>
              </a:rPr>
              <a:t>COMMENTO ALLA SLIDE: La moto perfetta per il desiderio di libertà delle nuove generazioni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IN Pro Medium" panose="020B0604020101020102" pitchFamily="34" charset="0"/>
              <a:ea typeface="+mn-ea"/>
              <a:cs typeface="DIN Pro Medium" panose="020B0604020101020102" pitchFamily="34" charset="0"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3B421551-08EF-D898-75C5-7F93075119BF}"/>
              </a:ext>
            </a:extLst>
          </p:cNvPr>
          <p:cNvGrpSpPr/>
          <p:nvPr/>
        </p:nvGrpSpPr>
        <p:grpSpPr>
          <a:xfrm>
            <a:off x="6294247" y="255894"/>
            <a:ext cx="5868000" cy="561473"/>
            <a:chOff x="368968" y="4042611"/>
            <a:chExt cx="2880000" cy="561473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34A859B1-A3FF-AC0D-E264-E0AFE7492A67}"/>
                </a:ext>
              </a:extLst>
            </p:cNvPr>
            <p:cNvSpPr/>
            <p:nvPr/>
          </p:nvSpPr>
          <p:spPr>
            <a:xfrm>
              <a:off x="368968" y="4042611"/>
              <a:ext cx="2880000" cy="5614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EB7D56AE-EDB3-FBE9-1C83-1FB56747CFB0}"/>
                </a:ext>
              </a:extLst>
            </p:cNvPr>
            <p:cNvCxnSpPr>
              <a:cxnSpLocks/>
            </p:cNvCxnSpPr>
            <p:nvPr/>
          </p:nvCxnSpPr>
          <p:spPr>
            <a:xfrm>
              <a:off x="368968" y="4093884"/>
              <a:ext cx="288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A5ADB39C-867E-5134-6DC1-652FCF89B869}"/>
                </a:ext>
              </a:extLst>
            </p:cNvPr>
            <p:cNvCxnSpPr>
              <a:cxnSpLocks/>
            </p:cNvCxnSpPr>
            <p:nvPr/>
          </p:nvCxnSpPr>
          <p:spPr>
            <a:xfrm>
              <a:off x="368968" y="4548096"/>
              <a:ext cx="288000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51AC1083-8197-BA7A-54D5-48C77E824A5F}"/>
                </a:ext>
              </a:extLst>
            </p:cNvPr>
            <p:cNvCxnSpPr>
              <a:cxnSpLocks/>
            </p:cNvCxnSpPr>
            <p:nvPr/>
          </p:nvCxnSpPr>
          <p:spPr>
            <a:xfrm>
              <a:off x="368968" y="4326967"/>
              <a:ext cx="2880000" cy="0"/>
            </a:xfrm>
            <a:prstGeom prst="line">
              <a:avLst/>
            </a:prstGeom>
            <a:ln w="19050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magine 2">
            <a:extLst>
              <a:ext uri="{FF2B5EF4-FFF2-40B4-BE49-F238E27FC236}">
                <a16:creationId xmlns:a16="http://schemas.microsoft.com/office/drawing/2014/main" id="{86BF99C8-E000-77B5-6D95-43EC2954C5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90" y="1714676"/>
            <a:ext cx="3519379" cy="4833257"/>
          </a:xfrm>
          <a:prstGeom prst="rect">
            <a:avLst/>
          </a:prstGeom>
        </p:spPr>
      </p:pic>
      <p:pic>
        <p:nvPicPr>
          <p:cNvPr id="11" name="Picture 10" descr="Foto 1 di 2">
            <a:extLst>
              <a:ext uri="{FF2B5EF4-FFF2-40B4-BE49-F238E27FC236}">
                <a16:creationId xmlns:a16="http://schemas.microsoft.com/office/drawing/2014/main" id="{3B54178F-51D8-98AC-F0D7-FFE834EC3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17051" y="49307"/>
            <a:ext cx="1129656" cy="104182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2FD40405-B3CD-E88B-5CD4-8395D628A8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023" y="1656330"/>
            <a:ext cx="7124720" cy="490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9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40C5CF6-8860-767A-438B-BC49D0A0411A}"/>
              </a:ext>
            </a:extLst>
          </p:cNvPr>
          <p:cNvSpPr/>
          <p:nvPr/>
        </p:nvSpPr>
        <p:spPr>
          <a:xfrm>
            <a:off x="230298" y="246336"/>
            <a:ext cx="6319589" cy="3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400" dirty="0">
                <a:solidFill>
                  <a:schemeClr val="tx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TODAY’S</a:t>
            </a:r>
            <a:r>
              <a:rPr lang="it-IT" sz="4400" dirty="0">
                <a:solidFill>
                  <a:srgbClr val="E4022C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AGENDA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2CDD51D-4928-C71C-CD3C-499F26052740}"/>
              </a:ext>
            </a:extLst>
          </p:cNvPr>
          <p:cNvSpPr txBox="1"/>
          <p:nvPr/>
        </p:nvSpPr>
        <p:spPr>
          <a:xfrm>
            <a:off x="444363" y="826140"/>
            <a:ext cx="6105524" cy="5390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Notre histoire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prstClr val="black"/>
                </a:solidFill>
                <a:latin typeface="DIN Pro Cond Bold" panose="020B0806020101010102" pitchFamily="34" charset="0"/>
              </a:rPr>
              <a:t>Renaissance </a:t>
            </a:r>
            <a:r>
              <a:rPr lang="it-IT" sz="3200" dirty="0" err="1">
                <a:solidFill>
                  <a:prstClr val="black"/>
                </a:solidFill>
                <a:latin typeface="DIN Pro Cond Bold" panose="020B0806020101010102" pitchFamily="34" charset="0"/>
              </a:rPr>
              <a:t>avec</a:t>
            </a:r>
            <a:r>
              <a:rPr lang="it-IT" sz="3200" dirty="0">
                <a:solidFill>
                  <a:prstClr val="black"/>
                </a:solidFill>
                <a:latin typeface="DIN Pro Cond Bold" panose="020B0806020101010102" pitchFamily="34" charset="0"/>
              </a:rPr>
              <a:t> </a:t>
            </a:r>
            <a:r>
              <a:rPr lang="it-IT" sz="3200" dirty="0" err="1">
                <a:solidFill>
                  <a:srgbClr val="FF0000"/>
                </a:solidFill>
                <a:latin typeface="DIN Pro Cond Bold" panose="020B0806020101010102" pitchFamily="34" charset="0"/>
              </a:rPr>
              <a:t>Venetwork</a:t>
            </a:r>
            <a:endParaRPr lang="it-IT" sz="3200" dirty="0">
              <a:solidFill>
                <a:srgbClr val="FF0000"/>
              </a:solidFill>
              <a:latin typeface="DIN Pro Cond Bold" panose="020B0806020101010102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Fantic à aujourd'hui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Localisation et fabrication en Italie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Fantic Racing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France : Données du marché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Gamme Caballero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Gamme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Offroad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 Racing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E-Mobilité : Fantic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Issimo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 City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DIN Pro Cond Bold" panose="020B0806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559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A49AF877-9454-ACB3-84DC-4F1713B66302}"/>
              </a:ext>
            </a:extLst>
          </p:cNvPr>
          <p:cNvSpPr/>
          <p:nvPr/>
        </p:nvSpPr>
        <p:spPr>
          <a:xfrm>
            <a:off x="8878" y="1971476"/>
            <a:ext cx="12192000" cy="151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0" y="-11522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7200" dirty="0">
                <a:solidFill>
                  <a:srgbClr val="A62537"/>
                </a:solidFill>
                <a:latin typeface="DIN Black" pitchFamily="50" charset="0"/>
              </a:rPr>
              <a:t>2014</a:t>
            </a:r>
          </a:p>
          <a:p>
            <a:pPr algn="ctr"/>
            <a:r>
              <a:rPr lang="it-IT" sz="4800" dirty="0">
                <a:solidFill>
                  <a:srgbClr val="11467C"/>
                </a:solidFill>
                <a:latin typeface="DIN Black" pitchFamily="50" charset="0"/>
              </a:rPr>
              <a:t>RENAISSANCE</a:t>
            </a:r>
            <a:endParaRPr lang="it-IT" dirty="0">
              <a:solidFill>
                <a:srgbClr val="11467C"/>
              </a:solidFill>
              <a:latin typeface="DIN Black" pitchFamily="50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FB01A7F-2687-69A0-2626-9342EAC07C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017" y="2016314"/>
            <a:ext cx="9681955" cy="1440000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B2E748C0-1195-31CB-BDA4-79934C10A2E7}"/>
              </a:ext>
            </a:extLst>
          </p:cNvPr>
          <p:cNvSpPr txBox="1"/>
          <p:nvPr/>
        </p:nvSpPr>
        <p:spPr>
          <a:xfrm>
            <a:off x="2000686" y="3728201"/>
            <a:ext cx="9166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pc="-100" dirty="0">
                <a:solidFill>
                  <a:srgbClr val="1F4679"/>
                </a:solidFill>
                <a:latin typeface="GothamMedium" pitchFamily="50" charset="0"/>
              </a:rPr>
              <a:t>FAITS MARQUANTS DE L'ENTREPRISE</a:t>
            </a:r>
            <a:endParaRPr lang="en-ID" sz="3599" b="1" dirty="0">
              <a:solidFill>
                <a:srgbClr val="1F4679"/>
              </a:solidFill>
              <a:latin typeface="GothamMedium" pitchFamily="50" charset="0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637C597E-1B88-509B-588A-8DB44278A432}"/>
              </a:ext>
            </a:extLst>
          </p:cNvPr>
          <p:cNvSpPr txBox="1"/>
          <p:nvPr/>
        </p:nvSpPr>
        <p:spPr>
          <a:xfrm>
            <a:off x="674914" y="4579408"/>
            <a:ext cx="1788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E7AA38"/>
                </a:solidFill>
                <a:latin typeface="GothamMedium" pitchFamily="50" charset="0"/>
              </a:rPr>
              <a:t>65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07D5C172-3D2F-C76B-0D5F-5FB6664262ED}"/>
              </a:ext>
            </a:extLst>
          </p:cNvPr>
          <p:cNvSpPr txBox="1"/>
          <p:nvPr/>
        </p:nvSpPr>
        <p:spPr>
          <a:xfrm>
            <a:off x="2064221" y="4733296"/>
            <a:ext cx="1549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>
                <a:solidFill>
                  <a:srgbClr val="1F4679"/>
                </a:solidFill>
                <a:latin typeface="DIN Black"/>
                <a:ea typeface="Roboto" panose="02000000000000000000" pitchFamily="2" charset="0"/>
              </a:rPr>
              <a:t>Réseau</a:t>
            </a:r>
            <a:r>
              <a:rPr lang="it-IT" sz="1600" b="1" dirty="0">
                <a:solidFill>
                  <a:srgbClr val="1F4679"/>
                </a:solidFill>
                <a:latin typeface="DIN Black"/>
                <a:ea typeface="Roboto" panose="02000000000000000000" pitchFamily="2" charset="0"/>
              </a:rPr>
              <a:t> </a:t>
            </a:r>
            <a:r>
              <a:rPr lang="it-IT" sz="1600" b="1" dirty="0" err="1">
                <a:solidFill>
                  <a:srgbClr val="1F4679"/>
                </a:solidFill>
                <a:latin typeface="DIN Black"/>
                <a:ea typeface="Roboto" panose="02000000000000000000" pitchFamily="2" charset="0"/>
              </a:rPr>
              <a:t>Vénitien</a:t>
            </a:r>
            <a:endParaRPr lang="it-IT" sz="1600" b="1" dirty="0">
              <a:solidFill>
                <a:srgbClr val="1F4679"/>
              </a:solidFill>
              <a:latin typeface="DIN Black"/>
              <a:ea typeface="Roboto" panose="02000000000000000000" pitchFamily="2" charset="0"/>
            </a:endParaRPr>
          </a:p>
          <a:p>
            <a:r>
              <a:rPr lang="it-IT" sz="1600" b="1" dirty="0" err="1">
                <a:solidFill>
                  <a:srgbClr val="1F4679"/>
                </a:solidFill>
                <a:latin typeface="DIN Black"/>
                <a:ea typeface="Roboto" panose="02000000000000000000" pitchFamily="2" charset="0"/>
              </a:rPr>
              <a:t>Entrepreneurs</a:t>
            </a:r>
            <a:endParaRPr lang="it-IT" sz="1600" b="1" dirty="0">
              <a:solidFill>
                <a:srgbClr val="1F4679"/>
              </a:solidFill>
              <a:latin typeface="DIN Black"/>
              <a:ea typeface="Roboto" panose="02000000000000000000" pitchFamily="2" charset="0"/>
            </a:endParaRPr>
          </a:p>
        </p:txBody>
      </p:sp>
      <p:cxnSp>
        <p:nvCxnSpPr>
          <p:cNvPr id="14" name="Straight Connector 20">
            <a:extLst>
              <a:ext uri="{FF2B5EF4-FFF2-40B4-BE49-F238E27FC236}">
                <a16:creationId xmlns:a16="http://schemas.microsoft.com/office/drawing/2014/main" id="{67573368-D216-0E47-C403-4D115CDAE6A2}"/>
              </a:ext>
            </a:extLst>
          </p:cNvPr>
          <p:cNvCxnSpPr>
            <a:cxnSpLocks/>
          </p:cNvCxnSpPr>
          <p:nvPr/>
        </p:nvCxnSpPr>
        <p:spPr>
          <a:xfrm flipH="1">
            <a:off x="2169021" y="5444704"/>
            <a:ext cx="1152000" cy="0"/>
          </a:xfrm>
          <a:prstGeom prst="line">
            <a:avLst/>
          </a:prstGeom>
          <a:ln w="38100">
            <a:solidFill>
              <a:srgbClr val="E6A7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22">
            <a:extLst>
              <a:ext uri="{FF2B5EF4-FFF2-40B4-BE49-F238E27FC236}">
                <a16:creationId xmlns:a16="http://schemas.microsoft.com/office/drawing/2014/main" id="{074A68BF-F8AA-58C3-708B-F3B02ABE3678}"/>
              </a:ext>
            </a:extLst>
          </p:cNvPr>
          <p:cNvCxnSpPr>
            <a:cxnSpLocks/>
          </p:cNvCxnSpPr>
          <p:nvPr/>
        </p:nvCxnSpPr>
        <p:spPr>
          <a:xfrm flipH="1">
            <a:off x="5296233" y="5444704"/>
            <a:ext cx="2052000" cy="0"/>
          </a:xfrm>
          <a:prstGeom prst="line">
            <a:avLst/>
          </a:prstGeom>
          <a:ln w="38100">
            <a:solidFill>
              <a:srgbClr val="E6A7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3">
            <a:extLst>
              <a:ext uri="{FF2B5EF4-FFF2-40B4-BE49-F238E27FC236}">
                <a16:creationId xmlns:a16="http://schemas.microsoft.com/office/drawing/2014/main" id="{471174AA-97D5-9442-9959-A4C575092D7E}"/>
              </a:ext>
            </a:extLst>
          </p:cNvPr>
          <p:cNvCxnSpPr>
            <a:cxnSpLocks/>
          </p:cNvCxnSpPr>
          <p:nvPr/>
        </p:nvCxnSpPr>
        <p:spPr>
          <a:xfrm flipH="1">
            <a:off x="10590549" y="5444704"/>
            <a:ext cx="1152000" cy="0"/>
          </a:xfrm>
          <a:prstGeom prst="line">
            <a:avLst/>
          </a:prstGeom>
          <a:ln w="38100">
            <a:solidFill>
              <a:srgbClr val="E6A7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">
            <a:extLst>
              <a:ext uri="{FF2B5EF4-FFF2-40B4-BE49-F238E27FC236}">
                <a16:creationId xmlns:a16="http://schemas.microsoft.com/office/drawing/2014/main" id="{7046E9C6-A42D-C470-1D5C-57F7C92FB35C}"/>
              </a:ext>
            </a:extLst>
          </p:cNvPr>
          <p:cNvSpPr txBox="1"/>
          <p:nvPr/>
        </p:nvSpPr>
        <p:spPr>
          <a:xfrm>
            <a:off x="7656834" y="4582621"/>
            <a:ext cx="3509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E7AA38"/>
                </a:solidFill>
                <a:latin typeface="GothamMedium" pitchFamily="50" charset="0"/>
              </a:rPr>
              <a:t>8.000</a:t>
            </a:r>
            <a:r>
              <a:rPr lang="en-US" sz="4800" b="1" dirty="0">
                <a:solidFill>
                  <a:srgbClr val="E7AA38"/>
                </a:solidFill>
                <a:latin typeface="Montserrat ExtraBold" pitchFamily="2" charset="77"/>
              </a:rPr>
              <a:t>+</a:t>
            </a:r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5BB96701-5871-3A2A-864A-A2A430F07D1C}"/>
              </a:ext>
            </a:extLst>
          </p:cNvPr>
          <p:cNvSpPr txBox="1"/>
          <p:nvPr/>
        </p:nvSpPr>
        <p:spPr>
          <a:xfrm>
            <a:off x="10525462" y="4733296"/>
            <a:ext cx="1284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>
                <a:solidFill>
                  <a:srgbClr val="1F4679"/>
                </a:solidFill>
                <a:latin typeface="DIN Black"/>
                <a:ea typeface="Roboto" panose="02000000000000000000" pitchFamily="2" charset="0"/>
              </a:rPr>
              <a:t>Réseau</a:t>
            </a:r>
            <a:r>
              <a:rPr lang="it-IT" sz="1600" b="1" dirty="0">
                <a:solidFill>
                  <a:srgbClr val="1F4679"/>
                </a:solidFill>
                <a:latin typeface="DIN Black"/>
                <a:ea typeface="Roboto" panose="02000000000000000000" pitchFamily="2" charset="0"/>
              </a:rPr>
              <a:t> VNW</a:t>
            </a:r>
          </a:p>
          <a:p>
            <a:r>
              <a:rPr lang="it-IT" sz="1600" b="1" dirty="0">
                <a:solidFill>
                  <a:srgbClr val="1F4679"/>
                </a:solidFill>
                <a:latin typeface="DIN Black"/>
                <a:ea typeface="Roboto" panose="02000000000000000000" pitchFamily="2" charset="0"/>
              </a:rPr>
              <a:t>employés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3AA543B0-B073-E1DE-6B05-7F1DCA790DF4}"/>
              </a:ext>
            </a:extLst>
          </p:cNvPr>
          <p:cNvSpPr txBox="1"/>
          <p:nvPr/>
        </p:nvSpPr>
        <p:spPr>
          <a:xfrm>
            <a:off x="3569681" y="4614307"/>
            <a:ext cx="2449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E7AA38"/>
                </a:solidFill>
                <a:latin typeface="GothamMedium" pitchFamily="50" charset="0"/>
              </a:rPr>
              <a:t>4+</a:t>
            </a:r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B4C81A0A-9D1E-324D-6E1F-5DC884B3FC88}"/>
              </a:ext>
            </a:extLst>
          </p:cNvPr>
          <p:cNvSpPr txBox="1"/>
          <p:nvPr/>
        </p:nvSpPr>
        <p:spPr>
          <a:xfrm>
            <a:off x="5185592" y="4649591"/>
            <a:ext cx="2162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>
              <a:defRPr sz="1400" b="1">
                <a:solidFill>
                  <a:srgbClr val="1F4679"/>
                </a:solidFill>
                <a:latin typeface="DIN Black"/>
                <a:ea typeface="Roboto" panose="02000000000000000000" pitchFamily="2" charset="0"/>
              </a:defRPr>
            </a:lvl1pPr>
          </a:lstStyle>
          <a:p>
            <a:r>
              <a:rPr lang="fr-FR" dirty="0"/>
              <a:t>Chiffre d'affaires cumulé des sociétés actionnaires en milliards d'euros</a:t>
            </a:r>
            <a:endParaRPr lang="it-IT" dirty="0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BFCB8838-54C5-9D3C-225E-E200F7976E45}"/>
              </a:ext>
            </a:extLst>
          </p:cNvPr>
          <p:cNvSpPr/>
          <p:nvPr/>
        </p:nvSpPr>
        <p:spPr>
          <a:xfrm>
            <a:off x="8878" y="6165736"/>
            <a:ext cx="12192000" cy="384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4129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40C5CF6-8860-767A-438B-BC49D0A0411A}"/>
              </a:ext>
            </a:extLst>
          </p:cNvPr>
          <p:cNvSpPr/>
          <p:nvPr/>
        </p:nvSpPr>
        <p:spPr>
          <a:xfrm>
            <a:off x="230298" y="246336"/>
            <a:ext cx="6319589" cy="395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400" dirty="0">
                <a:solidFill>
                  <a:schemeClr val="tx1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TODAY’S</a:t>
            </a:r>
            <a:r>
              <a:rPr lang="it-IT" sz="4400" dirty="0">
                <a:solidFill>
                  <a:srgbClr val="E4022C"/>
                </a:solidFill>
                <a:latin typeface="DIN Pro Black" panose="020B0A04020101010102" pitchFamily="34" charset="0"/>
                <a:cs typeface="DIN Pro Black" panose="020B0A04020101010102" pitchFamily="34" charset="0"/>
              </a:rPr>
              <a:t> AGENDA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2CDD51D-4928-C71C-CD3C-499F26052740}"/>
              </a:ext>
            </a:extLst>
          </p:cNvPr>
          <p:cNvSpPr txBox="1"/>
          <p:nvPr/>
        </p:nvSpPr>
        <p:spPr>
          <a:xfrm>
            <a:off x="444363" y="826140"/>
            <a:ext cx="6105524" cy="5390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Notre histoire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Renaissance </a:t>
            </a:r>
            <a:r>
              <a:rPr lang="it-IT" sz="2400" dirty="0" err="1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avec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 </a:t>
            </a:r>
            <a:r>
              <a:rPr lang="it-IT" sz="2400" dirty="0" err="1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Venetwork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DIN Pro Cond Bold" panose="020B0806020101010102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3200" dirty="0">
                <a:solidFill>
                  <a:srgbClr val="FF0000"/>
                </a:solidFill>
                <a:latin typeface="DIN Pro Cond Bold" panose="020B0806020101010102" pitchFamily="34" charset="0"/>
              </a:rPr>
              <a:t>Fantic </a:t>
            </a:r>
            <a:r>
              <a:rPr lang="it-IT" sz="3200" dirty="0">
                <a:latin typeface="DIN Pro Cond Bold" panose="020B0806020101010102" pitchFamily="34" charset="0"/>
              </a:rPr>
              <a:t>à</a:t>
            </a:r>
            <a:r>
              <a:rPr lang="it-IT" sz="3200" dirty="0">
                <a:solidFill>
                  <a:prstClr val="black"/>
                </a:solidFill>
                <a:latin typeface="DIN Pro Cond Bold" panose="020B0806020101010102" pitchFamily="34" charset="0"/>
              </a:rPr>
              <a:t> aujourd'hui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Localisation et fabrication en Italie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Fantic Racing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France : Données du marché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Gamme Caballero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Gamme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Offroad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 Racing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E-Mobilité : Fantic </a:t>
            </a:r>
            <a:r>
              <a:rPr lang="fr-FR" sz="2400" dirty="0" err="1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Issimo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  <a:latin typeface="DIN Pro Cond Bold" panose="020B0806020101010102" pitchFamily="34" charset="0"/>
              </a:rPr>
              <a:t> City</a:t>
            </a:r>
            <a:endParaRPr lang="it-IT" sz="2400" dirty="0">
              <a:solidFill>
                <a:schemeClr val="bg1">
                  <a:lumMod val="50000"/>
                </a:schemeClr>
              </a:solidFill>
              <a:latin typeface="DIN Pro Cond Bold" panose="020B080602010101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76095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862</Words>
  <Application>Microsoft Office PowerPoint</Application>
  <PresentationFormat>Grand écran</PresentationFormat>
  <Paragraphs>175</Paragraphs>
  <Slides>19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3" baseType="lpstr">
      <vt:lpstr>Arial</vt:lpstr>
      <vt:lpstr>Barlow</vt:lpstr>
      <vt:lpstr>Calibri</vt:lpstr>
      <vt:lpstr>Calibri Light</vt:lpstr>
      <vt:lpstr>Cambria Math</vt:lpstr>
      <vt:lpstr>Clayborn</vt:lpstr>
      <vt:lpstr>DIN Black</vt:lpstr>
      <vt:lpstr>DIN Medium</vt:lpstr>
      <vt:lpstr>DIN Pro Black</vt:lpstr>
      <vt:lpstr>DIN Pro Cond Bold</vt:lpstr>
      <vt:lpstr>DIN Pro Medium</vt:lpstr>
      <vt:lpstr>GothamMedium</vt:lpstr>
      <vt:lpstr>Montserrat ExtraBold</vt:lpstr>
      <vt:lpstr>1_Tema di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Alessio Tacchino</dc:creator>
  <cp:lastModifiedBy>JEROME GIRAUDO</cp:lastModifiedBy>
  <cp:revision>109</cp:revision>
  <dcterms:created xsi:type="dcterms:W3CDTF">2023-05-04T08:21:54Z</dcterms:created>
  <dcterms:modified xsi:type="dcterms:W3CDTF">2024-01-19T15:47:39Z</dcterms:modified>
</cp:coreProperties>
</file>