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41" r:id="rId3"/>
  </p:sldMasterIdLst>
  <p:notesMasterIdLst>
    <p:notesMasterId r:id="rId26"/>
  </p:notesMasterIdLst>
  <p:sldIdLst>
    <p:sldId id="2104" r:id="rId4"/>
    <p:sldId id="2456" r:id="rId5"/>
    <p:sldId id="1864" r:id="rId6"/>
    <p:sldId id="801" r:id="rId7"/>
    <p:sldId id="2108" r:id="rId8"/>
    <p:sldId id="2125" r:id="rId9"/>
    <p:sldId id="694" r:id="rId10"/>
    <p:sldId id="708" r:id="rId11"/>
    <p:sldId id="639" r:id="rId12"/>
    <p:sldId id="648" r:id="rId13"/>
    <p:sldId id="1867" r:id="rId14"/>
    <p:sldId id="1868" r:id="rId15"/>
    <p:sldId id="810" r:id="rId16"/>
    <p:sldId id="814" r:id="rId17"/>
    <p:sldId id="1967" r:id="rId18"/>
    <p:sldId id="1866" r:id="rId19"/>
    <p:sldId id="1849" r:id="rId20"/>
    <p:sldId id="1843" r:id="rId21"/>
    <p:sldId id="1937" r:id="rId22"/>
    <p:sldId id="272" r:id="rId23"/>
    <p:sldId id="2361" r:id="rId24"/>
    <p:sldId id="2329" r:id="rId2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47" d="100"/>
          <a:sy n="47" d="100"/>
        </p:scale>
        <p:origin x="72" y="8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22000">
                  <a:schemeClr val="bg1">
                    <a:lumMod val="50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8"/>
            <c:invertIfNegative val="0"/>
            <c:bubble3D val="0"/>
            <c:spPr>
              <a:gradFill>
                <a:gsLst>
                  <a:gs pos="22000">
                    <a:srgbClr val="C00000"/>
                  </a:gs>
                  <a:gs pos="100000">
                    <a:sysClr val="window" lastClr="FFFFFF">
                      <a:lumMod val="85000"/>
                    </a:sys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4ED-47C5-9EC9-34B78C34248A}"/>
              </c:ext>
            </c:extLst>
          </c:dPt>
          <c:dLbls>
            <c:dLbl>
              <c:idx val="11"/>
              <c:layout>
                <c:manualLayout>
                  <c:x val="-1.0972510922617846E-3"/>
                  <c:y val="-3.818550633376033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520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A9D7-4BA4-9D13-1099075FD4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DIN Pro Medium" panose="020B0604020101020102" pitchFamily="34" charset="0"/>
                    <a:ea typeface="+mn-ea"/>
                    <a:cs typeface="DIN Pro Medium" panose="020B0604020101020102" pitchFamily="34" charset="0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Foglio1!$B$3:$M$3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Foglio1!$B$6:$M$6</c:f>
              <c:numCache>
                <c:formatCode>General</c:formatCode>
                <c:ptCount val="12"/>
                <c:pt idx="0">
                  <c:v>0.8</c:v>
                </c:pt>
                <c:pt idx="1">
                  <c:v>4.5</c:v>
                </c:pt>
                <c:pt idx="2">
                  <c:v>10</c:v>
                </c:pt>
                <c:pt idx="3">
                  <c:v>15</c:v>
                </c:pt>
                <c:pt idx="4">
                  <c:v>28</c:v>
                </c:pt>
                <c:pt idx="5">
                  <c:v>40</c:v>
                </c:pt>
                <c:pt idx="6">
                  <c:v>47</c:v>
                </c:pt>
                <c:pt idx="7">
                  <c:v>157</c:v>
                </c:pt>
                <c:pt idx="8">
                  <c:v>206</c:v>
                </c:pt>
                <c:pt idx="9">
                  <c:v>293</c:v>
                </c:pt>
                <c:pt idx="10">
                  <c:v>405</c:v>
                </c:pt>
                <c:pt idx="11">
                  <c:v>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ED-47C5-9EC9-34B78C34248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40241256"/>
        <c:axId val="740236664"/>
      </c:barChart>
      <c:catAx>
        <c:axId val="740241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DIN Pro Medium" panose="020B0604020101020102" pitchFamily="34" charset="0"/>
                <a:ea typeface="+mn-ea"/>
                <a:cs typeface="DIN Pro Medium" panose="020B0604020101020102" pitchFamily="34" charset="0"/>
              </a:defRPr>
            </a:pPr>
            <a:endParaRPr lang="fr-FR"/>
          </a:p>
        </c:txPr>
        <c:crossAx val="740236664"/>
        <c:crosses val="autoZero"/>
        <c:auto val="1"/>
        <c:lblAlgn val="ctr"/>
        <c:lblOffset val="100"/>
        <c:noMultiLvlLbl val="0"/>
      </c:catAx>
      <c:valAx>
        <c:axId val="740236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40241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DIN Pro Medium" panose="020B0604020101020102" pitchFamily="34" charset="0"/>
          <a:cs typeface="DIN Pro Medium" panose="020B0604020101020102" pitchFamily="34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C04BE-51B4-4405-A403-88B11B5003E4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4C3EB-FA76-40DE-8A8B-74B2F6BEDB3E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5167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7B918C-4670-46C8-814A-8B15EBAD0E0F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176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Scrambler </a:t>
            </a:r>
            <a:r>
              <a:rPr lang="it-IT" dirty="0" err="1"/>
              <a:t>version</a:t>
            </a:r>
            <a:r>
              <a:rPr lang="it-IT" dirty="0"/>
              <a:t> (</a:t>
            </a:r>
            <a:r>
              <a:rPr lang="it-IT" dirty="0" err="1"/>
              <a:t>Modern</a:t>
            </a:r>
            <a:r>
              <a:rPr lang="it-IT" dirty="0"/>
              <a:t> Classic)</a:t>
            </a:r>
          </a:p>
          <a:p>
            <a:r>
              <a:rPr lang="it-IT" dirty="0" err="1"/>
              <a:t>Dirt</a:t>
            </a:r>
            <a:r>
              <a:rPr lang="it-IT" dirty="0"/>
              <a:t> Track </a:t>
            </a:r>
            <a:r>
              <a:rPr lang="it-IT" dirty="0" err="1"/>
              <a:t>version</a:t>
            </a:r>
            <a:r>
              <a:rPr lang="it-IT" dirty="0"/>
              <a:t>: innovative </a:t>
            </a:r>
            <a:r>
              <a:rPr lang="it-IT" dirty="0" err="1"/>
              <a:t>interpretation</a:t>
            </a:r>
            <a:r>
              <a:rPr lang="it-IT" dirty="0"/>
              <a:t> of </a:t>
            </a:r>
            <a:r>
              <a:rPr lang="it-IT" dirty="0" err="1"/>
              <a:t>old</a:t>
            </a:r>
            <a:r>
              <a:rPr lang="it-IT" dirty="0"/>
              <a:t> US Flat Track motorcycles (</a:t>
            </a:r>
            <a:r>
              <a:rPr lang="it-IT" dirty="0" err="1"/>
              <a:t>Indian</a:t>
            </a:r>
            <a:r>
              <a:rPr lang="it-IT" dirty="0"/>
              <a:t> and Harley)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42890-EC09-4B4E-BF79-0F7FEFA5518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72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Voted</a:t>
            </a:r>
            <a:r>
              <a:rPr lang="it-IT" dirty="0"/>
              <a:t> by a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commission</a:t>
            </a:r>
            <a:r>
              <a:rPr lang="it-IT" dirty="0"/>
              <a:t> as the best Enduro e-bike of 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42890-EC09-4B4E-BF79-0F7FEFA5518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3847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Voted</a:t>
            </a:r>
            <a:r>
              <a:rPr lang="it-IT" dirty="0"/>
              <a:t> by a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commission</a:t>
            </a:r>
            <a:r>
              <a:rPr lang="it-IT" dirty="0"/>
              <a:t> as the best Enduro e-bike of 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42890-EC09-4B4E-BF79-0F7FEFA5518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48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9E1705-6E00-4D87-8410-4104F11AF66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262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Voted</a:t>
            </a:r>
            <a:r>
              <a:rPr lang="it-IT" dirty="0"/>
              <a:t> by a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commission</a:t>
            </a:r>
            <a:r>
              <a:rPr lang="it-IT" dirty="0"/>
              <a:t> as the best Enduro e-bike of 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42890-EC09-4B4E-BF79-0F7FEFA5518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538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Voted</a:t>
            </a:r>
            <a:r>
              <a:rPr lang="it-IT" dirty="0"/>
              <a:t> by a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commission</a:t>
            </a:r>
            <a:r>
              <a:rPr lang="it-IT" dirty="0"/>
              <a:t> as the best Enduro e-bike of 2018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42890-EC09-4B4E-BF79-0F7FEFA5518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053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42890-EC09-4B4E-BF79-0F7FEFA55189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79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AF36C4-CB69-49B9-89D5-36A6B5CE6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7B200D-2A31-4413-BA6A-DADDB99FC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96C858-40DF-4469-B087-89F489319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53BD9B-640D-451E-98E1-C069460F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687994-6B6C-455E-9A83-EE8FB990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0673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483F2D-3BE3-4568-9C5C-CBDF903E1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E83DED3-C63D-4837-B684-0FB128C2D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AE8011-0571-403A-B087-26398282C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22A02E-48C7-4F2C-8E70-ECD36E69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4DF969-2264-4847-8B38-1847D07A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93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5C8F6F4-466E-49F5-A856-117C20D59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F914421-4796-4D3B-92FD-77C326430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756604-323C-4852-8975-4F58E010F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F905CC-BF78-4383-9801-DFA5DDD8D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C3B73F-79D6-414B-B7B3-D37CC76C0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074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3">
            <a:extLst>
              <a:ext uri="{FF2B5EF4-FFF2-40B4-BE49-F238E27FC236}">
                <a16:creationId xmlns:a16="http://schemas.microsoft.com/office/drawing/2014/main" id="{8C03AF86-5628-4EEB-9F90-85343C117EDB}"/>
              </a:ext>
            </a:extLst>
          </p:cNvPr>
          <p:cNvSpPr/>
          <p:nvPr userDrawn="1"/>
        </p:nvSpPr>
        <p:spPr>
          <a:xfrm>
            <a:off x="0" y="0"/>
            <a:ext cx="12191999" cy="463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                                                   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566A1C0-F2F4-4A3C-9DD8-D2111EBEC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48" y="1"/>
            <a:ext cx="9930352" cy="463109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11FBE9-72F2-4B34-86BD-4954B37F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38C28-5FBB-4CA7-AE49-037CFD5E3ED6}" type="slidenum">
              <a:rPr lang="it-IT" smtClean="0"/>
              <a:t>‹N°›</a:t>
            </a:fld>
            <a:endParaRPr lang="it-IT"/>
          </a:p>
        </p:txBody>
      </p:sp>
      <p:pic>
        <p:nvPicPr>
          <p:cNvPr id="7" name="Picture 2" descr="Risultati immagini per fantic logo">
            <a:extLst>
              <a:ext uri="{FF2B5EF4-FFF2-40B4-BE49-F238E27FC236}">
                <a16:creationId xmlns:a16="http://schemas.microsoft.com/office/drawing/2014/main" id="{0FC867BE-171A-40BD-B33C-AC40486E58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09" y="109997"/>
            <a:ext cx="1316639" cy="1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0">
            <a:extLst>
              <a:ext uri="{FF2B5EF4-FFF2-40B4-BE49-F238E27FC236}">
                <a16:creationId xmlns:a16="http://schemas.microsoft.com/office/drawing/2014/main" id="{51CCC7D2-B9AF-44C2-B2A7-A577AB06A47D}"/>
              </a:ext>
            </a:extLst>
          </p:cNvPr>
          <p:cNvSpPr/>
          <p:nvPr userDrawn="1"/>
        </p:nvSpPr>
        <p:spPr>
          <a:xfrm>
            <a:off x="0" y="393301"/>
            <a:ext cx="3278038" cy="69809"/>
          </a:xfrm>
          <a:prstGeom prst="rect">
            <a:avLst/>
          </a:prstGeom>
          <a:gradFill>
            <a:gsLst>
              <a:gs pos="57000">
                <a:srgbClr val="E30613"/>
              </a:gs>
              <a:gs pos="0">
                <a:srgbClr val="009246"/>
              </a:gs>
              <a:gs pos="86000">
                <a:srgbClr val="E50613">
                  <a:alpha val="20000"/>
                </a:srgbClr>
              </a:gs>
              <a:gs pos="72000">
                <a:srgbClr val="E50613">
                  <a:alpha val="40000"/>
                </a:srgbClr>
              </a:gs>
              <a:gs pos="46000">
                <a:schemeClr val="bg1"/>
              </a:gs>
              <a:gs pos="30000">
                <a:schemeClr val="bg1"/>
              </a:gs>
              <a:gs pos="14000">
                <a:srgbClr val="009246"/>
              </a:gs>
              <a:gs pos="100000">
                <a:srgbClr val="E50613">
                  <a:alpha val="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89B87873-4020-4C7F-9232-8A389DFFF9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5128" y="1030050"/>
            <a:ext cx="10696575" cy="80962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74954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696D19E-1A76-789A-F065-B6BA77B75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0" b="11139"/>
          <a:stretch/>
        </p:blipFill>
        <p:spPr>
          <a:xfrm>
            <a:off x="0" y="-1"/>
            <a:ext cx="12176646" cy="685800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9813456-1DB8-6B41-DB8A-4A45BF9868DA}"/>
              </a:ext>
            </a:extLst>
          </p:cNvPr>
          <p:cNvSpPr/>
          <p:nvPr userDrawn="1"/>
        </p:nvSpPr>
        <p:spPr>
          <a:xfrm>
            <a:off x="0" y="-1"/>
            <a:ext cx="12176646" cy="685800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999E9A-1564-401F-98B1-7675583454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616027"/>
            <a:ext cx="4612943" cy="27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94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0B6589C1-AAC4-4BDC-AEE8-FEBB59305109}" type="datetime1">
              <a:rPr lang="it-IT" smtClean="0"/>
              <a:t>07/04/2023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  <p:sp>
        <p:nvSpPr>
          <p:cNvPr id="7" name="Rettangolo 3">
            <a:extLst>
              <a:ext uri="{FF2B5EF4-FFF2-40B4-BE49-F238E27FC236}">
                <a16:creationId xmlns:a16="http://schemas.microsoft.com/office/drawing/2014/main" id="{0A75F796-D180-4169-9D60-0B1CDFBE8366}"/>
              </a:ext>
            </a:extLst>
          </p:cNvPr>
          <p:cNvSpPr/>
          <p:nvPr userDrawn="1"/>
        </p:nvSpPr>
        <p:spPr>
          <a:xfrm>
            <a:off x="0" y="1"/>
            <a:ext cx="12191999" cy="463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dirty="0"/>
          </a:p>
        </p:txBody>
      </p:sp>
      <p:pic>
        <p:nvPicPr>
          <p:cNvPr id="8" name="Picture 2" descr="Risultati immagini per fantic logo">
            <a:extLst>
              <a:ext uri="{FF2B5EF4-FFF2-40B4-BE49-F238E27FC236}">
                <a16:creationId xmlns:a16="http://schemas.microsoft.com/office/drawing/2014/main" id="{4A22F749-6D66-4167-8737-06613880F7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9" y="109997"/>
            <a:ext cx="1316639" cy="1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0">
            <a:extLst>
              <a:ext uri="{FF2B5EF4-FFF2-40B4-BE49-F238E27FC236}">
                <a16:creationId xmlns:a16="http://schemas.microsoft.com/office/drawing/2014/main" id="{65A8F8DA-4465-4080-8D38-68833DD8C9D7}"/>
              </a:ext>
            </a:extLst>
          </p:cNvPr>
          <p:cNvSpPr/>
          <p:nvPr userDrawn="1"/>
        </p:nvSpPr>
        <p:spPr>
          <a:xfrm>
            <a:off x="0" y="393301"/>
            <a:ext cx="3278038" cy="69809"/>
          </a:xfrm>
          <a:prstGeom prst="rect">
            <a:avLst/>
          </a:prstGeom>
          <a:gradFill>
            <a:gsLst>
              <a:gs pos="57000">
                <a:srgbClr val="E30613"/>
              </a:gs>
              <a:gs pos="0">
                <a:srgbClr val="009246"/>
              </a:gs>
              <a:gs pos="86000">
                <a:srgbClr val="E50613">
                  <a:alpha val="20000"/>
                </a:srgbClr>
              </a:gs>
              <a:gs pos="72000">
                <a:srgbClr val="E50613">
                  <a:alpha val="40000"/>
                </a:srgbClr>
              </a:gs>
              <a:gs pos="46000">
                <a:schemeClr val="bg1"/>
              </a:gs>
              <a:gs pos="30000">
                <a:schemeClr val="bg1"/>
              </a:gs>
              <a:gs pos="14000">
                <a:srgbClr val="009246"/>
              </a:gs>
              <a:gs pos="100000">
                <a:srgbClr val="E50613">
                  <a:alpha val="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362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8B98F07E-7EC3-49E8-81C9-AEABAD393C8D}" type="datetime1">
              <a:rPr lang="it-IT" smtClean="0"/>
              <a:t>07/04/2023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21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0F33C581-83D5-4113-8AB6-5324BD0AF414}" type="datetime1">
              <a:rPr lang="it-IT" smtClean="0"/>
              <a:t>07/04/2023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9747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2452633F-4305-41F4-8A46-7335A65D7D87}" type="datetime1">
              <a:rPr lang="it-IT" smtClean="0"/>
              <a:t>07/04/2023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5251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D740942B-ED5F-479D-BE51-80FE142975A2}" type="datetime1">
              <a:rPr lang="it-IT" smtClean="0"/>
              <a:t>07/04/2023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0374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DFF56C49-194D-44DB-A4ED-385518CA5056}" type="datetime1">
              <a:rPr lang="it-IT" smtClean="0"/>
              <a:t>07/04/2023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652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30E1DF-3A44-44CD-8EC7-9FD59795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129773-14B9-47E9-81B1-DEEDB682A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801C74-2DCF-4DC1-BA5E-AB1EFE67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6BA8CC-5AB5-4B06-9523-24FF85EAB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3E4D42-A9FB-4048-8C63-94A15BAC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1261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31FB4496-45AE-43B5-8067-B561D746010C}" type="datetime1">
              <a:rPr lang="it-IT" smtClean="0"/>
              <a:t>07/04/2023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6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C46D596A-6331-4906-88C5-8A3FDEF72B26}" type="datetime1">
              <a:rPr lang="it-IT" smtClean="0"/>
              <a:t>07/04/2023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43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77DB20F2-C0E6-4CFE-90E6-82EC224B0CD7}" type="datetime1">
              <a:rPr lang="it-IT" smtClean="0"/>
              <a:t>07/04/2023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9700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A0479A01-C3B1-41D6-972A-2A9D7C1A8CD2}" type="datetime1">
              <a:rPr lang="it-IT" smtClean="0"/>
              <a:t>07/04/2023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027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10312"/>
            <a:ext cx="2743200" cy="365125"/>
          </a:xfrm>
          <a:prstGeom prst="rect">
            <a:avLst/>
          </a:prstGeom>
        </p:spPr>
        <p:txBody>
          <a:bodyPr/>
          <a:lstStyle/>
          <a:p>
            <a:fld id="{F5414C26-C5D6-4DC0-B639-6282AAB7B63B}" type="datetime1">
              <a:rPr lang="it-IT" smtClean="0"/>
              <a:t>07/04/2023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24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591974-8117-44A2-A70F-3CB880A8E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2A98DD1-4171-4703-A616-A1153EC3D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C756-15D6-4666-84EB-D58E1E829307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3018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696D19E-1A76-789A-F065-B6BA77B75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0" b="11139"/>
          <a:stretch/>
        </p:blipFill>
        <p:spPr>
          <a:xfrm>
            <a:off x="0" y="-1"/>
            <a:ext cx="12176646" cy="685800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9813456-1DB8-6B41-DB8A-4A45BF9868DA}"/>
              </a:ext>
            </a:extLst>
          </p:cNvPr>
          <p:cNvSpPr/>
          <p:nvPr userDrawn="1"/>
        </p:nvSpPr>
        <p:spPr>
          <a:xfrm>
            <a:off x="0" y="0"/>
            <a:ext cx="12176646" cy="6858001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C4142D2-DACB-6A28-FDE5-AADC01A449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842000" cy="6872777"/>
          </a:xfrm>
          <a:custGeom>
            <a:avLst/>
            <a:gdLst>
              <a:gd name="connsiteX0" fmla="*/ 0 w 5842000"/>
              <a:gd name="connsiteY0" fmla="*/ 0 h 6872777"/>
              <a:gd name="connsiteX1" fmla="*/ 4170821 w 5842000"/>
              <a:gd name="connsiteY1" fmla="*/ 0 h 6872777"/>
              <a:gd name="connsiteX2" fmla="*/ 5842000 w 5842000"/>
              <a:gd name="connsiteY2" fmla="*/ 6872777 h 6872777"/>
              <a:gd name="connsiteX3" fmla="*/ 0 w 5842000"/>
              <a:gd name="connsiteY3" fmla="*/ 6872777 h 687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2000" h="6872777">
                <a:moveTo>
                  <a:pt x="0" y="0"/>
                </a:moveTo>
                <a:lnTo>
                  <a:pt x="4170821" y="0"/>
                </a:lnTo>
                <a:lnTo>
                  <a:pt x="5842000" y="6872777"/>
                </a:lnTo>
                <a:lnTo>
                  <a:pt x="0" y="687277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215EFA34-D6B4-74AA-EF94-8B2713BA4FA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7017615" y="4380807"/>
            <a:ext cx="5174385" cy="2477193"/>
          </a:xfrm>
          <a:custGeom>
            <a:avLst/>
            <a:gdLst>
              <a:gd name="connsiteX0" fmla="*/ 0 w 5842000"/>
              <a:gd name="connsiteY0" fmla="*/ 0 h 6872777"/>
              <a:gd name="connsiteX1" fmla="*/ 4170821 w 5842000"/>
              <a:gd name="connsiteY1" fmla="*/ 0 h 6872777"/>
              <a:gd name="connsiteX2" fmla="*/ 5842000 w 5842000"/>
              <a:gd name="connsiteY2" fmla="*/ 6872777 h 6872777"/>
              <a:gd name="connsiteX3" fmla="*/ 0 w 5842000"/>
              <a:gd name="connsiteY3" fmla="*/ 6872777 h 687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42000" h="6872777">
                <a:moveTo>
                  <a:pt x="0" y="0"/>
                </a:moveTo>
                <a:lnTo>
                  <a:pt x="4170821" y="0"/>
                </a:lnTo>
                <a:lnTo>
                  <a:pt x="5842000" y="6872777"/>
                </a:lnTo>
                <a:lnTo>
                  <a:pt x="0" y="6872777"/>
                </a:lnTo>
                <a:close/>
              </a:path>
            </a:pathLst>
          </a:custGeom>
          <a:pattFill prst="pct5">
            <a:fgClr>
              <a:srgbClr val="FF0000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4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62C916-0BA5-3737-A4FE-6909001A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EE1E533-7085-6066-9A28-B3B9EF9ACC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C756-15D6-4666-84EB-D58E1E829307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752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F0ADAE-388F-CB0A-518A-D52CB7A2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35EE6B9-F1D6-7EE2-F2BC-8642BDCDD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BC756-15D6-4666-84EB-D58E1E829307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892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A610A-8A00-D381-6154-D4376917A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8A6DB8-8AAD-4A16-B9FA-960389BD11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DE3243-1266-4D17-2520-E531B704A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F4A9703-F958-A748-725F-A83CF8F3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6517C6-C2E1-DDFD-D3BD-4F5D4E178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124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4FB9B0-BC58-4FFD-99C3-BEEFB067E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307827E-51D5-49C6-AA00-FEC3BEE1DE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70FD68-C5B1-471F-BF7B-7695909D4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9968BD-9428-43D1-B61F-09169090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4AD8AD-D18D-4B3E-B012-772C945A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863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1832BA-D941-9B2E-9FD9-7356F8354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96D2DC-1C0E-0CFE-69A6-48592EAE9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25C0EB-9CFD-96B5-A73F-3B32CE90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6EA010-00B2-544D-7493-26AEADDF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C1D928-1726-8B34-D013-E6932CE4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861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932BE6-6223-C838-ACE2-3B637186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1E815A5-14EC-FA1A-54EE-E5F0A38D0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3C5C94-A615-C913-24FD-161CCAA84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BC1CC3-06AC-F703-4972-1163AF54B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52C434-C209-87FB-9797-00C90FCC7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8774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A0AB68-18D8-B29C-7823-22AFE313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902252-85C1-AA7A-883E-DF46EE3E73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0444941-9767-3F39-CBD1-8F7358F1D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7AD97F4-4412-8EAB-7B6C-4852FDA81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FB23A-B4D8-0AE9-54A7-FB0B60EEC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6868F49-335D-9D45-7E92-68920936A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248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B5562D-EB1E-71C0-DE57-F23947EE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F995E35-2DEB-5166-4929-689592EC6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D3C2EB-96DF-8685-E798-6A3E06771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6C1E3F9-31FA-A3AE-0BB1-506C89CF3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7492F62-602C-6541-D7A5-D9E03063A2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3DAF3F8-B14A-D200-5A57-65447497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F07E50D-A89C-CDB2-9D9D-E88C5F2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538B3EE-47E3-297C-7456-9C233769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40678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C68BB-BA63-06BD-3A55-4A2CEF20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CBD547-0644-751E-A4E0-F3DA96776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82AAC1F-F564-2955-959C-64252E72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C7E3B4-34C3-355E-9A33-946B39DC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495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69C9EC-A5EA-EECC-80E1-586D2354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E0CEE98-5473-2396-BBA8-CFAD2494B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ADA78C-8FD9-684E-B644-D859DFD67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8787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C6FC5-A20A-03F2-6605-AFA4418C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022118-BE6B-0BC5-1360-93FF67BCA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FA6F5A-BB81-3989-D026-02E993CB5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3D431F-582B-82A9-2C26-13C24802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45DE7E-67EE-5E04-ABBF-323F9E37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8DD75E2-31E2-7496-D5F8-5BCA7A18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117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505708-D5E5-839D-0AAD-A875AD18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569DDF7-97E2-0C1D-96A7-11B9D6890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66F7843-6A17-CA9E-F4CB-6866743A3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4D401B-D063-9959-306B-13A82ACE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E69E79-E346-34E5-7CEC-79989DC4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DB7952-56DF-CEB3-05AF-A5FC045A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756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9C7D14-74D8-E3F7-0C23-A8151C739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7E91A9-CF66-3107-359F-C81E762B2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E5BE87-D729-C9B6-B44A-4CD52C305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7F776C-57CB-2A0C-8B20-5C222902C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5D2693-5118-E455-4F6B-F9BA5A962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90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B6F849E-A8E4-6290-CED3-9C30B523F0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43AF3B-27D6-7088-1405-600D35C49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C0837D-8F14-84D8-F172-800B469D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BBB2DC-83B1-7C8A-DDB4-84F139B9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EDB0F0-046F-58AB-169A-E174BD31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64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475167-C7BB-44A5-AB26-7437B0D26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1BC8D1-7291-4726-BFBC-02A761621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C16A9BF-CC26-4778-B98F-9D75AEE6E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E6C33B6-D5E0-4173-B1B9-D249DAEB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6AAE7B-EB3D-46CC-AED1-1DA601F1A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620844-3F5E-4E2F-9E61-231F39B1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90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C90BA1-7596-42A6-8232-975C2163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C1407CD-3512-428B-9E71-93F0D210EF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01E61D-3F31-4FB0-ACCC-F0F39703B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15DA33-9C3C-4A9D-AA51-CB9C3FD688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D43AA1-1936-4314-9356-1443587B81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EFC087F-3E76-4879-AD20-E81A6973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AC933BD-B70F-476B-9524-3709CA537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B3B60C8-60CF-477A-8D16-EE427153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88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2E468A-1938-455A-B616-EDDD06B5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D8A43D9-5762-4902-9BA9-8C08E807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224E7F4-967D-4ECD-A08D-B15B757B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7DE525-D0E3-4A3D-8D7F-F5F0C3F6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15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5832A67-4038-4268-A1B3-B0754991E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26DC2B9-C9E9-4DBA-BE04-59F1CA31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30A4ED7-26E3-44CD-A0B2-7F1EA033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227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F959B4-D6C5-430B-BAE6-0A3ABD2B5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F37FC1-65E4-4793-B1A9-8D21BC962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199805-0C76-4CD8-9851-72DDF0011A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64CD9D-3869-49E7-B6F9-4D3CD1A31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214BBA-0FD1-4619-B6DA-FD3B0B8B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0134E4-CAF1-4E64-92B4-D4513E16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673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30E89F-5D61-48A5-BCE2-E0831DF2B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140827E-6D30-47F6-9C75-575C1AC68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974944-A39B-4009-889F-8B279CD25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83EEA99-60FC-45A3-993E-0C331BF1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F7DB5C-C7CB-4A27-915F-446EBE6F4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262BFF-8537-4E06-84DC-769323E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809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84CE06C-61C8-4664-8D36-4B99BCAAC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BE9499-3B41-43A3-BD97-9CF930119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474373-0B13-4B1F-8334-F76598E2F5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151A-21EF-4305-A06D-36A0B3AE2430}" type="datetimeFigureOut">
              <a:rPr lang="it-IT" smtClean="0"/>
              <a:t>07/04/2023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589303-BD19-43FD-9DCF-41F71E4F4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081E80-CA1B-4241-B738-F7F225008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5445F-DA50-482C-8B45-C3635E1668E4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1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BC756-15D6-4666-84EB-D58E1E829307}" type="slidenum">
              <a:rPr lang="it-IT" smtClean="0"/>
              <a:t>‹N°›</a:t>
            </a:fld>
            <a:endParaRPr lang="it-IT"/>
          </a:p>
        </p:txBody>
      </p:sp>
      <p:sp>
        <p:nvSpPr>
          <p:cNvPr id="9" name="Rettangolo 3">
            <a:extLst>
              <a:ext uri="{FF2B5EF4-FFF2-40B4-BE49-F238E27FC236}">
                <a16:creationId xmlns:a16="http://schemas.microsoft.com/office/drawing/2014/main" id="{F9A16119-E3AB-4FB9-A8D5-E095FC42F383}"/>
              </a:ext>
            </a:extLst>
          </p:cNvPr>
          <p:cNvSpPr/>
          <p:nvPr userDrawn="1"/>
        </p:nvSpPr>
        <p:spPr>
          <a:xfrm>
            <a:off x="1" y="0"/>
            <a:ext cx="12191999" cy="463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dirty="0"/>
          </a:p>
        </p:txBody>
      </p:sp>
      <p:pic>
        <p:nvPicPr>
          <p:cNvPr id="10" name="Picture 2" descr="Risultati immagini per fantic logo">
            <a:extLst>
              <a:ext uri="{FF2B5EF4-FFF2-40B4-BE49-F238E27FC236}">
                <a16:creationId xmlns:a16="http://schemas.microsoft.com/office/drawing/2014/main" id="{05664103-2E5E-4F6E-8E63-4D7FE6DAE8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0" y="109996"/>
            <a:ext cx="1316639" cy="1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40">
            <a:extLst>
              <a:ext uri="{FF2B5EF4-FFF2-40B4-BE49-F238E27FC236}">
                <a16:creationId xmlns:a16="http://schemas.microsoft.com/office/drawing/2014/main" id="{948FF856-D450-4FD1-B304-88B1A5403691}"/>
              </a:ext>
            </a:extLst>
          </p:cNvPr>
          <p:cNvSpPr/>
          <p:nvPr userDrawn="1"/>
        </p:nvSpPr>
        <p:spPr>
          <a:xfrm>
            <a:off x="0" y="393301"/>
            <a:ext cx="3278038" cy="69809"/>
          </a:xfrm>
          <a:prstGeom prst="rect">
            <a:avLst/>
          </a:prstGeom>
          <a:gradFill>
            <a:gsLst>
              <a:gs pos="57000">
                <a:srgbClr val="E30613"/>
              </a:gs>
              <a:gs pos="0">
                <a:srgbClr val="009246"/>
              </a:gs>
              <a:gs pos="86000">
                <a:srgbClr val="E50613">
                  <a:alpha val="20000"/>
                </a:srgbClr>
              </a:gs>
              <a:gs pos="72000">
                <a:srgbClr val="E50613">
                  <a:alpha val="40000"/>
                </a:srgbClr>
              </a:gs>
              <a:gs pos="46000">
                <a:schemeClr val="bg1"/>
              </a:gs>
              <a:gs pos="30000">
                <a:schemeClr val="bg1"/>
              </a:gs>
              <a:gs pos="14000">
                <a:srgbClr val="009246"/>
              </a:gs>
              <a:gs pos="100000">
                <a:srgbClr val="E50613">
                  <a:alpha val="3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58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36" r:id="rId13"/>
    <p:sldLayoutId id="2147483739" r:id="rId14"/>
    <p:sldLayoutId id="214748374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637C013-3726-4BA4-D613-F246EEA68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AED517-22BD-B15E-2B4A-D4CAE837D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114203-EB6D-D853-5FE9-359527CC57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F627F-E549-4262-ABCD-74B7C24602A5}" type="datetimeFigureOut">
              <a:rPr lang="en-GB" smtClean="0"/>
              <a:t>07/04/2023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691DFC-4A51-DF2E-DA77-81A0DD5A3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ADA8E0-689E-C33C-8FE5-7D14202D9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AA0CF-70C3-4217-B9C6-7236A65CD554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67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5.jpeg"/><Relationship Id="rId7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9.png"/><Relationship Id="rId4" Type="http://schemas.openxmlformats.org/officeDocument/2006/relationships/image" Target="../media/image46.jpe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10" Type="http://schemas.openxmlformats.org/officeDocument/2006/relationships/image" Target="../media/image9.png"/><Relationship Id="rId4" Type="http://schemas.openxmlformats.org/officeDocument/2006/relationships/image" Target="../media/image48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2.jpg"/><Relationship Id="rId7" Type="http://schemas.openxmlformats.org/officeDocument/2006/relationships/image" Target="../media/image8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image" Target="../media/image6.png"/><Relationship Id="rId3" Type="http://schemas.openxmlformats.org/officeDocument/2006/relationships/image" Target="../media/image34.jpg"/><Relationship Id="rId7" Type="http://schemas.openxmlformats.org/officeDocument/2006/relationships/image" Target="../media/image62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5" Type="http://schemas.openxmlformats.org/officeDocument/2006/relationships/image" Target="../media/image9.pn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hart" Target="../charts/chart1.xm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5" Type="http://schemas.openxmlformats.org/officeDocument/2006/relationships/image" Target="../media/image29.jp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microsoft.com/office/2007/relationships/hdphoto" Target="../media/hdphoto3.wdp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32.png"/><Relationship Id="rId10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9.png"/><Relationship Id="rId4" Type="http://schemas.openxmlformats.org/officeDocument/2006/relationships/image" Target="../media/image35.jp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9.png"/><Relationship Id="rId5" Type="http://schemas.openxmlformats.org/officeDocument/2006/relationships/image" Target="../media/image41.jpeg"/><Relationship Id="rId10" Type="http://schemas.openxmlformats.org/officeDocument/2006/relationships/image" Target="../media/image8.png"/><Relationship Id="rId4" Type="http://schemas.openxmlformats.org/officeDocument/2006/relationships/image" Target="../media/image40.jpe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B35FFA6-F142-4AF6-A81E-DA9CBE0A2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26"/>
                    </a14:imgEffect>
                    <a14:imgEffect>
                      <a14:saturation sat="223000"/>
                    </a14:imgEffect>
                    <a14:imgEffect>
                      <a14:brightnessContrast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23" y="2845837"/>
            <a:ext cx="5813543" cy="8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A13BC1-C8BB-4D41-9BC4-0EBCBA25D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/>
          <a:stretch/>
        </p:blipFill>
        <p:spPr>
          <a:xfrm>
            <a:off x="103031" y="573106"/>
            <a:ext cx="7895438" cy="6180772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395926" y="992779"/>
            <a:ext cx="2055043" cy="10581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MOTARD LINE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8101499" y="3186568"/>
            <a:ext cx="938859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50cc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8101500" y="6376325"/>
            <a:ext cx="938859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125cc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5" b="15305"/>
          <a:stretch/>
        </p:blipFill>
        <p:spPr>
          <a:xfrm>
            <a:off x="8089961" y="573106"/>
            <a:ext cx="3990421" cy="254669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0" b="15493"/>
          <a:stretch/>
        </p:blipFill>
        <p:spPr>
          <a:xfrm>
            <a:off x="8101498" y="3802758"/>
            <a:ext cx="3978883" cy="251857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17" y="3254091"/>
            <a:ext cx="636626" cy="24495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699" y="6467188"/>
            <a:ext cx="636626" cy="244952"/>
          </a:xfrm>
          <a:prstGeom prst="rect">
            <a:avLst/>
          </a:prstGeom>
        </p:spPr>
      </p:pic>
      <p:sp>
        <p:nvSpPr>
          <p:cNvPr id="21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9127308" y="3186568"/>
            <a:ext cx="938859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2-stroke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9127307" y="6376722"/>
            <a:ext cx="938859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4-stroke</a:t>
            </a: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ECEB2B67-8C7D-44FF-AE84-E4EF667754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6" y="1552126"/>
            <a:ext cx="1507860" cy="294325"/>
          </a:xfrm>
          <a:prstGeom prst="rect">
            <a:avLst/>
          </a:prstGeom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AE6A2F42-D02B-4571-80E3-161037B72999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32" name="Groupe 12">
              <a:extLst>
                <a:ext uri="{FF2B5EF4-FFF2-40B4-BE49-F238E27FC236}">
                  <a16:creationId xmlns:a16="http://schemas.microsoft.com/office/drawing/2014/main" id="{D015F983-ED9A-4BD6-A069-E23EA327BC54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36" name="Rettangolo 3">
                <a:extLst>
                  <a:ext uri="{FF2B5EF4-FFF2-40B4-BE49-F238E27FC236}">
                    <a16:creationId xmlns:a16="http://schemas.microsoft.com/office/drawing/2014/main" id="{328A7C17-2FE1-4BD1-8032-9CBD4712B9FF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37" name="Picture 2" descr="Risultati immagini per fantic logo">
                <a:extLst>
                  <a:ext uri="{FF2B5EF4-FFF2-40B4-BE49-F238E27FC236}">
                    <a16:creationId xmlns:a16="http://schemas.microsoft.com/office/drawing/2014/main" id="{38B9CDD6-20B9-436A-884F-781447CD1D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15">
                <a:extLst>
                  <a:ext uri="{FF2B5EF4-FFF2-40B4-BE49-F238E27FC236}">
                    <a16:creationId xmlns:a16="http://schemas.microsoft.com/office/drawing/2014/main" id="{F78CC4AC-DDD3-45B8-8C84-E9EED3BE99C5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9E2E458E-EA28-4CCE-B053-B3974644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D3FB2107-F187-45E3-9E21-1C1B75CBD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BBB2F039-9EBC-4F9F-86C4-77F43D1B9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469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4408BB3-B44E-48EC-B7CD-1E6488FCF893">
            <a:extLst>
              <a:ext uri="{FF2B5EF4-FFF2-40B4-BE49-F238E27FC236}">
                <a16:creationId xmlns:a16="http://schemas.microsoft.com/office/drawing/2014/main" id="{FF3EA3DB-01DA-4146-AB7B-BC351981C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5" b="8879"/>
          <a:stretch/>
        </p:blipFill>
        <p:spPr bwMode="auto">
          <a:xfrm>
            <a:off x="0" y="463109"/>
            <a:ext cx="12191724" cy="656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14">
            <a:extLst>
              <a:ext uri="{FF2B5EF4-FFF2-40B4-BE49-F238E27FC236}">
                <a16:creationId xmlns:a16="http://schemas.microsoft.com/office/drawing/2014/main" id="{B27209A8-D05E-43AF-8EAA-DA9CB6FA8D09}"/>
              </a:ext>
            </a:extLst>
          </p:cNvPr>
          <p:cNvSpPr txBox="1"/>
          <p:nvPr/>
        </p:nvSpPr>
        <p:spPr>
          <a:xfrm>
            <a:off x="7347060" y="1131982"/>
            <a:ext cx="4601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Black" pitchFamily="50" charset="0"/>
              </a:rPr>
              <a:t>Motocross &amp; Enduro </a:t>
            </a:r>
            <a:r>
              <a:rPr lang="fr-FR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Black" pitchFamily="50" charset="0"/>
              </a:rPr>
              <a:t>from</a:t>
            </a: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Black" pitchFamily="50" charset="0"/>
              </a:rPr>
              <a:t> 125 to 450cc</a:t>
            </a:r>
          </a:p>
          <a:p>
            <a:pPr algn="ctr"/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Black" pitchFamily="50" charset="0"/>
              </a:rPr>
              <a:t>2 </a:t>
            </a:r>
            <a:r>
              <a:rPr lang="fr-FR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Black" pitchFamily="50" charset="0"/>
              </a:rPr>
              <a:t>strokes</a:t>
            </a:r>
            <a:r>
              <a:rPr lang="fr-FR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Black" pitchFamily="50" charset="0"/>
              </a:rPr>
              <a:t> &amp; 4 </a:t>
            </a:r>
            <a:r>
              <a:rPr lang="fr-FR" sz="40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Black" pitchFamily="50" charset="0"/>
              </a:rPr>
              <a:t>strokes</a:t>
            </a:r>
            <a:endParaRPr lang="it-IT" sz="40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Black" pitchFamily="50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8D969F0-36AF-4AA2-AB0C-AF105140EBAE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15" name="Groupe 12">
              <a:extLst>
                <a:ext uri="{FF2B5EF4-FFF2-40B4-BE49-F238E27FC236}">
                  <a16:creationId xmlns:a16="http://schemas.microsoft.com/office/drawing/2014/main" id="{53FC8DDE-9DD2-45E6-8322-253990E2AA46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3" name="Rettangolo 3">
                <a:extLst>
                  <a:ext uri="{FF2B5EF4-FFF2-40B4-BE49-F238E27FC236}">
                    <a16:creationId xmlns:a16="http://schemas.microsoft.com/office/drawing/2014/main" id="{5B6B4AE0-8EEB-4AC2-875F-0038E24BF0A9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4" name="Picture 2" descr="Risultati immagini per fantic logo">
                <a:extLst>
                  <a:ext uri="{FF2B5EF4-FFF2-40B4-BE49-F238E27FC236}">
                    <a16:creationId xmlns:a16="http://schemas.microsoft.com/office/drawing/2014/main" id="{2F59B9BB-79D9-4652-946D-75E853ECF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15">
                <a:extLst>
                  <a:ext uri="{FF2B5EF4-FFF2-40B4-BE49-F238E27FC236}">
                    <a16:creationId xmlns:a16="http://schemas.microsoft.com/office/drawing/2014/main" id="{A49ED28E-0FC9-4F90-A75A-FC88EF69859B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D394D34-939E-4F33-AF70-10113C65B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A8A1C334-EADB-4904-BF8E-B0798030C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8BCB510-2A35-4871-93D4-2693023B7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836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FDD315-49F2-40D7-B58B-A2BD53A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62"/>
            <a:ext cx="8591343" cy="6844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A13BC1-C8BB-4D41-9BC4-0EBCBA25D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FCEF620-9C56-47DF-A632-3D4BFED7D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46" y="6166302"/>
            <a:ext cx="3051544" cy="4165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46A06C-5806-4E54-8682-260A888C834F}"/>
              </a:ext>
            </a:extLst>
          </p:cNvPr>
          <p:cNvSpPr txBox="1"/>
          <p:nvPr/>
        </p:nvSpPr>
        <p:spPr>
          <a:xfrm>
            <a:off x="117903" y="1500275"/>
            <a:ext cx="39896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Full range of e-MTB: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000" dirty="0">
                <a:solidFill>
                  <a:prstClr val="white"/>
                </a:solidFill>
                <a:latin typeface="DIN Light" panose="02020500000000000000" pitchFamily="18" charset="0"/>
                <a:cs typeface="DIN Pro Black" panose="020B0A04020101010102" pitchFamily="34" charset="0"/>
              </a:rPr>
              <a:t>DH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Enduro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2000" dirty="0" err="1">
                <a:solidFill>
                  <a:prstClr val="white"/>
                </a:solidFill>
                <a:latin typeface="DIN Light" panose="02020500000000000000" pitchFamily="18" charset="0"/>
                <a:cs typeface="DIN Pro Black" panose="020B0A04020101010102" pitchFamily="34" charset="0"/>
              </a:rPr>
              <a:t>All</a:t>
            </a:r>
            <a:r>
              <a:rPr lang="it-IT" sz="2000" dirty="0">
                <a:solidFill>
                  <a:prstClr val="white"/>
                </a:solidFill>
                <a:latin typeface="DIN Light" panose="02020500000000000000" pitchFamily="18" charset="0"/>
                <a:cs typeface="DIN Pro Black" panose="020B0A04020101010102" pitchFamily="34" charset="0"/>
              </a:rPr>
              <a:t> Mountain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Trail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34470D52-5DC0-487F-8A99-9F5AB067A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52" y="5321595"/>
            <a:ext cx="1497987" cy="12613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59D7E5-117B-438C-91CF-F1B21387D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14" y="589122"/>
            <a:ext cx="9410330" cy="6275514"/>
          </a:xfrm>
          <a:prstGeom prst="rect">
            <a:avLst/>
          </a:prstGeom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34CDA693-9CA1-4903-83D9-18431033A008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25" name="Groupe 12">
              <a:extLst>
                <a:ext uri="{FF2B5EF4-FFF2-40B4-BE49-F238E27FC236}">
                  <a16:creationId xmlns:a16="http://schemas.microsoft.com/office/drawing/2014/main" id="{560B182D-B915-4B74-87FC-9ED00F766B85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9" name="Rettangolo 3">
                <a:extLst>
                  <a:ext uri="{FF2B5EF4-FFF2-40B4-BE49-F238E27FC236}">
                    <a16:creationId xmlns:a16="http://schemas.microsoft.com/office/drawing/2014/main" id="{9048DA02-CBEB-4B40-B144-43EC908F768C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30" name="Picture 2" descr="Risultati immagini per fantic logo">
                <a:extLst>
                  <a:ext uri="{FF2B5EF4-FFF2-40B4-BE49-F238E27FC236}">
                    <a16:creationId xmlns:a16="http://schemas.microsoft.com/office/drawing/2014/main" id="{43DDF26D-BCE5-48C2-A80A-B3CDD9EF4F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15">
                <a:extLst>
                  <a:ext uri="{FF2B5EF4-FFF2-40B4-BE49-F238E27FC236}">
                    <a16:creationId xmlns:a16="http://schemas.microsoft.com/office/drawing/2014/main" id="{95E51186-2542-4821-9439-F072A90EBE49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28C4E51E-BC87-4919-9DFF-CAEA43124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FA562EF6-0AC3-45BB-B87D-FCA9C5715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0385BD86-8966-47B2-8BD7-6425072BC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84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5490B54-9ECE-475D-ACBB-9AF6D95256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0" t="-1603" r="25594" b="1632"/>
          <a:stretch/>
        </p:blipFill>
        <p:spPr>
          <a:xfrm>
            <a:off x="5971592" y="6480"/>
            <a:ext cx="6411567" cy="6858000"/>
          </a:xfrm>
          <a:prstGeom prst="rect">
            <a:avLst/>
          </a:prstGeom>
        </p:spPr>
      </p:pic>
      <p:pic>
        <p:nvPicPr>
          <p:cNvPr id="6" name="Image 5" descr="Une image contenant extérieur, bâtiment, moto, route&#10;&#10;Description générée automatiquement">
            <a:extLst>
              <a:ext uri="{FF2B5EF4-FFF2-40B4-BE49-F238E27FC236}">
                <a16:creationId xmlns:a16="http://schemas.microsoft.com/office/drawing/2014/main" id="{AD66C7E7-A45C-4841-B55B-6E958FD26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2" t="5852" r="25060" b="1643"/>
          <a:stretch/>
        </p:blipFill>
        <p:spPr>
          <a:xfrm>
            <a:off x="-1" y="463110"/>
            <a:ext cx="6096001" cy="639489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2F12CB1A-74A8-4A54-88CF-1550C14861EF}"/>
              </a:ext>
            </a:extLst>
          </p:cNvPr>
          <p:cNvSpPr/>
          <p:nvPr/>
        </p:nvSpPr>
        <p:spPr>
          <a:xfrm>
            <a:off x="4982547" y="572837"/>
            <a:ext cx="1982254" cy="156163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C7BA27B9-5725-4352-AAF9-EF6F5F647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443" y="572837"/>
            <a:ext cx="1656002" cy="1448419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BE7BB4CC-5138-45D2-B56B-1294B3257F20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22" name="Groupe 12">
              <a:extLst>
                <a:ext uri="{FF2B5EF4-FFF2-40B4-BE49-F238E27FC236}">
                  <a16:creationId xmlns:a16="http://schemas.microsoft.com/office/drawing/2014/main" id="{CE74C313-9AA6-4FB6-87F5-26A7FB69AC68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6" name="Rettangolo 3">
                <a:extLst>
                  <a:ext uri="{FF2B5EF4-FFF2-40B4-BE49-F238E27FC236}">
                    <a16:creationId xmlns:a16="http://schemas.microsoft.com/office/drawing/2014/main" id="{8E5DF32D-5AE7-4842-9DFC-754935D089BF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7" name="Picture 2" descr="Risultati immagini per fantic logo">
                <a:extLst>
                  <a:ext uri="{FF2B5EF4-FFF2-40B4-BE49-F238E27FC236}">
                    <a16:creationId xmlns:a16="http://schemas.microsoft.com/office/drawing/2014/main" id="{C20E9D75-6F44-4D7B-84E2-57989622D7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Rectangle 15">
                <a:extLst>
                  <a:ext uri="{FF2B5EF4-FFF2-40B4-BE49-F238E27FC236}">
                    <a16:creationId xmlns:a16="http://schemas.microsoft.com/office/drawing/2014/main" id="{BECFD276-A4A5-4914-8FD2-F2F71D1EAC6A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2052FF42-14CA-4B5C-9CC0-1CFF11988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126C93F-9102-44F6-B946-21F6BDB56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0601B342-7A22-45C2-89E5-8053DE3D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577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FDD315-49F2-40D7-B58B-A2BD53A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62"/>
            <a:ext cx="8591343" cy="6844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A13BC1-C8BB-4D41-9BC4-0EBCBA25D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7733F8-429C-406E-B02D-F0EFDF1EF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10" y="580244"/>
            <a:ext cx="9413691" cy="627775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8510014-FB31-43A2-AA20-FBC5333993ED}"/>
              </a:ext>
            </a:extLst>
          </p:cNvPr>
          <p:cNvSpPr txBox="1"/>
          <p:nvPr/>
        </p:nvSpPr>
        <p:spPr>
          <a:xfrm>
            <a:off x="205618" y="1393744"/>
            <a:ext cx="2501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Full range of </a:t>
            </a:r>
            <a:r>
              <a:rPr lang="it-IT" sz="2000" dirty="0">
                <a:solidFill>
                  <a:prstClr val="white"/>
                </a:solidFill>
                <a:latin typeface="DIN Light" panose="02020500000000000000" pitchFamily="18" charset="0"/>
                <a:cs typeface="DIN Pro Black" panose="020B0A04020101010102" pitchFamily="34" charset="0"/>
              </a:rPr>
              <a:t>Trekking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white"/>
                </a:solidFill>
                <a:latin typeface="DIN Light" panose="02020500000000000000" pitchFamily="18" charset="0"/>
                <a:cs typeface="DIN Pro Black" panose="020B0A04020101010102" pitchFamily="34" charset="0"/>
              </a:rPr>
              <a:t>City e-bikes.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Light" panose="02020500000000000000" pitchFamily="18" charset="0"/>
              <a:ea typeface="+mn-ea"/>
              <a:cs typeface="DIN Pro Black" panose="020B0A04020101010102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E0999FAC-2BCF-4278-B133-567F1C95080F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16" name="Groupe 12">
              <a:extLst>
                <a:ext uri="{FF2B5EF4-FFF2-40B4-BE49-F238E27FC236}">
                  <a16:creationId xmlns:a16="http://schemas.microsoft.com/office/drawing/2014/main" id="{3B9DC977-35FE-4111-9007-64B26FF2C85A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7" name="Rettangolo 3">
                <a:extLst>
                  <a:ext uri="{FF2B5EF4-FFF2-40B4-BE49-F238E27FC236}">
                    <a16:creationId xmlns:a16="http://schemas.microsoft.com/office/drawing/2014/main" id="{CA4019B8-156F-4957-9620-9BFC2F2FD729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8" name="Picture 2" descr="Risultati immagini per fantic logo">
                <a:extLst>
                  <a:ext uri="{FF2B5EF4-FFF2-40B4-BE49-F238E27FC236}">
                    <a16:creationId xmlns:a16="http://schemas.microsoft.com/office/drawing/2014/main" id="{852F0237-1E22-447D-974D-D4779D8952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15">
                <a:extLst>
                  <a:ext uri="{FF2B5EF4-FFF2-40B4-BE49-F238E27FC236}">
                    <a16:creationId xmlns:a16="http://schemas.microsoft.com/office/drawing/2014/main" id="{7AE1FB9A-2F8E-42B2-80AD-F1E1854F9E31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53AFE691-1B4F-4FB4-9012-5E5E45F06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84B47484-AAA7-4E09-BDF8-A248A651B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F7CE14E2-F24C-4ED5-B461-A344EB1FD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06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D4A05882-FA94-4881-A091-D3ED6EF3F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14"/>
          <a:stretch/>
        </p:blipFill>
        <p:spPr>
          <a:xfrm>
            <a:off x="0" y="448056"/>
            <a:ext cx="12192000" cy="674827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BADF48E-360A-46DE-99FD-A1618131D48F}"/>
              </a:ext>
            </a:extLst>
          </p:cNvPr>
          <p:cNvSpPr/>
          <p:nvPr/>
        </p:nvSpPr>
        <p:spPr>
          <a:xfrm>
            <a:off x="0" y="6550724"/>
            <a:ext cx="3233570" cy="414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B678B08-73D0-4F5B-88D6-1767E7191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1709"/>
            <a:ext cx="3233570" cy="19336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3995A67-4A3A-4DFC-897A-E09A4E0FB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72929"/>
            <a:ext cx="3269178" cy="2010037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528EC8F-CDDC-409B-8D05-F5A11A7EB98D}"/>
              </a:ext>
            </a:extLst>
          </p:cNvPr>
          <p:cNvSpPr txBox="1"/>
          <p:nvPr/>
        </p:nvSpPr>
        <p:spPr>
          <a:xfrm>
            <a:off x="6412209" y="4758866"/>
            <a:ext cx="2501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chemeClr val="bg1"/>
                </a:solidFill>
                <a:latin typeface="DIN Light" panose="02020500000000000000" pitchFamily="18" charset="0"/>
                <a:cs typeface="DIN Pro Black" panose="020B0A04020101010102" pitchFamily="34" charset="0"/>
              </a:rPr>
              <a:t>FANTIC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DIN Light" panose="02020500000000000000" pitchFamily="18" charset="0"/>
              <a:ea typeface="+mn-ea"/>
              <a:cs typeface="DIN Pro Black" panose="020B0A04020101010102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E-KICKSCOOTER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8C3895A6-8605-458F-8AB1-C181BFC046CE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19" name="Groupe 12">
              <a:extLst>
                <a:ext uri="{FF2B5EF4-FFF2-40B4-BE49-F238E27FC236}">
                  <a16:creationId xmlns:a16="http://schemas.microsoft.com/office/drawing/2014/main" id="{2B0D67CF-4124-4A5C-BBBE-D662A5A4D48D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3" name="Rettangolo 3">
                <a:extLst>
                  <a:ext uri="{FF2B5EF4-FFF2-40B4-BE49-F238E27FC236}">
                    <a16:creationId xmlns:a16="http://schemas.microsoft.com/office/drawing/2014/main" id="{2FF92D90-8C98-4AEE-841D-EBEFBB437916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4" name="Picture 2" descr="Risultati immagini per fantic logo">
                <a:extLst>
                  <a:ext uri="{FF2B5EF4-FFF2-40B4-BE49-F238E27FC236}">
                    <a16:creationId xmlns:a16="http://schemas.microsoft.com/office/drawing/2014/main" id="{E06BC571-0640-4858-9343-845D4A381A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15">
                <a:extLst>
                  <a:ext uri="{FF2B5EF4-FFF2-40B4-BE49-F238E27FC236}">
                    <a16:creationId xmlns:a16="http://schemas.microsoft.com/office/drawing/2014/main" id="{08CD6313-FB92-4540-8A00-206BF91C2814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F3AB1149-7F85-4081-81F3-29D38BEA3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37FCD77F-86DC-4A30-9531-28E1446F1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0689D9D6-9EBA-450A-8F26-C69B15712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80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1">
            <a:extLst>
              <a:ext uri="{FF2B5EF4-FFF2-40B4-BE49-F238E27FC236}">
                <a16:creationId xmlns:a16="http://schemas.microsoft.com/office/drawing/2014/main" id="{3ED1F07B-FFDE-43FE-97E4-BD6E4D857E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EICMA 2021 Newsflash update | November 26th | thepack.news | Electric  motorcycle news">
            <a:extLst>
              <a:ext uri="{FF2B5EF4-FFF2-40B4-BE49-F238E27FC236}">
                <a16:creationId xmlns:a16="http://schemas.microsoft.com/office/drawing/2014/main" id="{6E5F2490-43C4-49C8-9C40-EC1D2A164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22"/>
          <a:stretch/>
        </p:blipFill>
        <p:spPr bwMode="auto">
          <a:xfrm>
            <a:off x="3211512" y="570749"/>
            <a:ext cx="8980487" cy="628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14AACBF-9374-4B78-B117-284AD9D00621}"/>
              </a:ext>
            </a:extLst>
          </p:cNvPr>
          <p:cNvSpPr txBox="1"/>
          <p:nvPr/>
        </p:nvSpPr>
        <p:spPr>
          <a:xfrm>
            <a:off x="672600" y="1340478"/>
            <a:ext cx="22303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white"/>
                </a:solidFill>
                <a:latin typeface="DIN Light" panose="02020500000000000000" pitchFamily="18" charset="0"/>
                <a:cs typeface="DIN Pro Black" panose="020B0A04020101010102" pitchFamily="34" charset="0"/>
              </a:rPr>
              <a:t>Fantic e-scooter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presented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 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Light" panose="02020500000000000000" pitchFamily="18" charset="0"/>
                <a:ea typeface="+mn-ea"/>
                <a:cs typeface="DIN Pro Black" panose="020B0A04020101010102" pitchFamily="34" charset="0"/>
              </a:rPr>
              <a:t>EICMA 2021.</a:t>
            </a:r>
          </a:p>
        </p:txBody>
      </p: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A3FBD67-3860-422E-8F23-A8AFF7486D9A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20" name="Groupe 12">
              <a:extLst>
                <a:ext uri="{FF2B5EF4-FFF2-40B4-BE49-F238E27FC236}">
                  <a16:creationId xmlns:a16="http://schemas.microsoft.com/office/drawing/2014/main" id="{A2EF163E-2E20-473D-97E5-483D3582956C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4" name="Rettangolo 3">
                <a:extLst>
                  <a:ext uri="{FF2B5EF4-FFF2-40B4-BE49-F238E27FC236}">
                    <a16:creationId xmlns:a16="http://schemas.microsoft.com/office/drawing/2014/main" id="{B47E1706-D6E8-45B5-8F12-BE8430F91564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5" name="Picture 2" descr="Risultati immagini per fantic logo">
                <a:extLst>
                  <a:ext uri="{FF2B5EF4-FFF2-40B4-BE49-F238E27FC236}">
                    <a16:creationId xmlns:a16="http://schemas.microsoft.com/office/drawing/2014/main" id="{7402B40B-8733-411E-B670-FCD21191D4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Rectangle 15">
                <a:extLst>
                  <a:ext uri="{FF2B5EF4-FFF2-40B4-BE49-F238E27FC236}">
                    <a16:creationId xmlns:a16="http://schemas.microsoft.com/office/drawing/2014/main" id="{67F3AC6D-4C85-47C9-B3B2-13F834102D15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4E532903-4314-4A7B-8892-93AD64C9D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D4E61127-BD0A-4DFD-A070-C25E5AF52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E8627428-4908-41FF-BC44-0B2EBB197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95091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FDD315-49F2-40D7-B58B-A2BD53A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62"/>
            <a:ext cx="8591343" cy="6844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A13BC1-C8BB-4D41-9BC4-0EBCBA25D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072314B-730A-4646-96CE-CD5CDECA127C}"/>
              </a:ext>
            </a:extLst>
          </p:cNvPr>
          <p:cNvSpPr txBox="1"/>
          <p:nvPr/>
        </p:nvSpPr>
        <p:spPr>
          <a:xfrm>
            <a:off x="7248450" y="5112370"/>
            <a:ext cx="4631699" cy="1200329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 company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who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wrote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and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will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write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the history of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European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         2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wheeler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powertrain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technology</a:t>
            </a:r>
            <a:endParaRPr lang="it-IT" sz="2400" dirty="0">
              <a:solidFill>
                <a:schemeClr val="bg1"/>
              </a:solidFill>
              <a:latin typeface="DIN Medium" panose="02020500000000000000" pitchFamily="18" charset="0"/>
              <a:cs typeface="DIN Pro Black" panose="020B0A04020101010102" pitchFamily="34" charset="0"/>
            </a:endParaRPr>
          </a:p>
        </p:txBody>
      </p:sp>
      <p:pic>
        <p:nvPicPr>
          <p:cNvPr id="5" name="Immagine 4" descr="Immagine che contiene testo, motore&#10;&#10;Descrizione generata automaticamente">
            <a:extLst>
              <a:ext uri="{FF2B5EF4-FFF2-40B4-BE49-F238E27FC236}">
                <a16:creationId xmlns:a16="http://schemas.microsoft.com/office/drawing/2014/main" id="{BA8F70D3-2BFE-41E9-BAAE-EC8B560D8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71" y="5336858"/>
            <a:ext cx="1505087" cy="1505087"/>
          </a:xfrm>
          <a:prstGeom prst="rect">
            <a:avLst/>
          </a:prstGeom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A6F398B-D807-4C4E-917A-C5C67F672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86" y="5354386"/>
            <a:ext cx="1505087" cy="150508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6CE1709-1D76-4108-9209-41E77A87D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62" y="4180196"/>
            <a:ext cx="1650143" cy="1650143"/>
          </a:xfrm>
          <a:prstGeom prst="rect">
            <a:avLst/>
          </a:prstGeom>
        </p:spPr>
      </p:pic>
      <p:pic>
        <p:nvPicPr>
          <p:cNvPr id="8" name="Immagine 7" descr="Immagine che contiene testo, motore&#10;&#10;Descrizione generata automaticamente">
            <a:extLst>
              <a:ext uri="{FF2B5EF4-FFF2-40B4-BE49-F238E27FC236}">
                <a16:creationId xmlns:a16="http://schemas.microsoft.com/office/drawing/2014/main" id="{21271985-20EE-4E0A-9423-68EAC38A24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15" y="370923"/>
            <a:ext cx="1619398" cy="1619398"/>
          </a:xfrm>
          <a:prstGeom prst="rect">
            <a:avLst/>
          </a:prstGeom>
        </p:spPr>
      </p:pic>
      <p:pic>
        <p:nvPicPr>
          <p:cNvPr id="16" name="Immagine 15" descr="Immagine che contiene testo, motore&#10;&#10;Descrizione generata automaticamente">
            <a:extLst>
              <a:ext uri="{FF2B5EF4-FFF2-40B4-BE49-F238E27FC236}">
                <a16:creationId xmlns:a16="http://schemas.microsoft.com/office/drawing/2014/main" id="{D0355EF6-132A-447B-95A6-1A18443E1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330" y="370923"/>
            <a:ext cx="1619398" cy="1619398"/>
          </a:xfrm>
          <a:prstGeom prst="rect">
            <a:avLst/>
          </a:prstGeom>
        </p:spPr>
      </p:pic>
      <p:pic>
        <p:nvPicPr>
          <p:cNvPr id="18" name="Immagine 17" descr="Immagine che contiene testo, motore, automazione&#10;&#10;Descrizione generata automaticamente">
            <a:extLst>
              <a:ext uri="{FF2B5EF4-FFF2-40B4-BE49-F238E27FC236}">
                <a16:creationId xmlns:a16="http://schemas.microsoft.com/office/drawing/2014/main" id="{98CFAE61-1608-468E-AA78-11ED189734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65" y="3094288"/>
            <a:ext cx="1650143" cy="1650143"/>
          </a:xfrm>
          <a:prstGeom prst="rect">
            <a:avLst/>
          </a:prstGeom>
        </p:spPr>
      </p:pic>
      <p:pic>
        <p:nvPicPr>
          <p:cNvPr id="20" name="Immagine 19" descr="Immagine che contiene testo&#10;&#10;Descrizione generata automaticamente">
            <a:extLst>
              <a:ext uri="{FF2B5EF4-FFF2-40B4-BE49-F238E27FC236}">
                <a16:creationId xmlns:a16="http://schemas.microsoft.com/office/drawing/2014/main" id="{3DD0F949-1798-4B07-A59D-B3E2DB8E47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258" y="1963308"/>
            <a:ext cx="1479884" cy="1479884"/>
          </a:xfrm>
          <a:prstGeom prst="rect">
            <a:avLst/>
          </a:prstGeom>
        </p:spPr>
      </p:pic>
      <p:pic>
        <p:nvPicPr>
          <p:cNvPr id="22" name="Immagine 21" descr="Immagine che contiene testo&#10;&#10;Descrizione generata automaticamente">
            <a:extLst>
              <a:ext uri="{FF2B5EF4-FFF2-40B4-BE49-F238E27FC236}">
                <a16:creationId xmlns:a16="http://schemas.microsoft.com/office/drawing/2014/main" id="{31A78AC2-AA43-4804-B4B1-4C6D8C5F47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115" y="1962460"/>
            <a:ext cx="1479884" cy="1479884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7A0AF819-9887-49C8-A54B-416F45C852BC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17" name="Groupe 12">
              <a:extLst>
                <a:ext uri="{FF2B5EF4-FFF2-40B4-BE49-F238E27FC236}">
                  <a16:creationId xmlns:a16="http://schemas.microsoft.com/office/drawing/2014/main" id="{EB73AEB8-4D2B-4353-930C-73CB409194A7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5" name="Rettangolo 3">
                <a:extLst>
                  <a:ext uri="{FF2B5EF4-FFF2-40B4-BE49-F238E27FC236}">
                    <a16:creationId xmlns:a16="http://schemas.microsoft.com/office/drawing/2014/main" id="{F5F5F180-4528-4719-AE05-9D75A6BB10B6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6" name="Picture 2" descr="Risultati immagini per fantic logo">
                <a:extLst>
                  <a:ext uri="{FF2B5EF4-FFF2-40B4-BE49-F238E27FC236}">
                    <a16:creationId xmlns:a16="http://schemas.microsoft.com/office/drawing/2014/main" id="{EE1DE87C-0D30-4D95-B26C-E68800E367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ctangle 15">
                <a:extLst>
                  <a:ext uri="{FF2B5EF4-FFF2-40B4-BE49-F238E27FC236}">
                    <a16:creationId xmlns:a16="http://schemas.microsoft.com/office/drawing/2014/main" id="{2C21725F-7195-44DE-91E0-3382134F49C3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2AEF4FDB-CA63-41BB-83AC-6F88A9BCD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2308B0B-9ED3-42DC-A8FD-8180FAB09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8D51B247-12F1-4EBE-A8B6-3EE3652D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939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FDD315-49F2-40D7-B58B-A2BD53A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62"/>
            <a:ext cx="8591343" cy="6844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A13BC1-C8BB-4D41-9BC4-0EBCBA25D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17C988-7CF5-4E2B-8951-32A7A50860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95" r="4363"/>
          <a:stretch/>
        </p:blipFill>
        <p:spPr>
          <a:xfrm>
            <a:off x="0" y="0"/>
            <a:ext cx="13047264" cy="6858000"/>
          </a:xfrm>
          <a:prstGeom prst="rect">
            <a:avLst/>
          </a:prstGeom>
        </p:spPr>
      </p:pic>
      <p:sp>
        <p:nvSpPr>
          <p:cNvPr id="19" name="Rectangle 4">
            <a:extLst>
              <a:ext uri="{FF2B5EF4-FFF2-40B4-BE49-F238E27FC236}">
                <a16:creationId xmlns:a16="http://schemas.microsoft.com/office/drawing/2014/main" id="{A59D7BB5-059B-442F-BD0C-C50E8F23DF24}"/>
              </a:ext>
            </a:extLst>
          </p:cNvPr>
          <p:cNvSpPr/>
          <p:nvPr/>
        </p:nvSpPr>
        <p:spPr>
          <a:xfrm rot="10800000">
            <a:off x="0" y="-13562"/>
            <a:ext cx="12080798" cy="6960462"/>
          </a:xfrm>
          <a:prstGeom prst="rect">
            <a:avLst/>
          </a:prstGeom>
          <a:gradFill>
            <a:gsLst>
              <a:gs pos="0">
                <a:schemeClr val="tx1"/>
              </a:gs>
              <a:gs pos="54000">
                <a:schemeClr val="tx1">
                  <a:lumMod val="100000"/>
                  <a:alpha val="16000"/>
                </a:schemeClr>
              </a:gs>
              <a:gs pos="100000">
                <a:schemeClr val="tx1"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5C6341F-C70E-4266-9067-B1C92A48C6DA}"/>
              </a:ext>
            </a:extLst>
          </p:cNvPr>
          <p:cNvSpPr txBox="1"/>
          <p:nvPr/>
        </p:nvSpPr>
        <p:spPr>
          <a:xfrm>
            <a:off x="420524" y="5641414"/>
            <a:ext cx="2814289" cy="830997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Best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practice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in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engine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assembling</a:t>
            </a:r>
            <a:endParaRPr lang="it-IT" sz="2400" dirty="0">
              <a:solidFill>
                <a:schemeClr val="bg1"/>
              </a:solidFill>
              <a:latin typeface="DIN Medium" panose="02020500000000000000" pitchFamily="18" charset="0"/>
              <a:cs typeface="DIN Pro Black" panose="020B0A04020101010102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92B2906-F47B-4849-94C5-1FF57A188DA3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9" name="Groupe 12">
              <a:extLst>
                <a:ext uri="{FF2B5EF4-FFF2-40B4-BE49-F238E27FC236}">
                  <a16:creationId xmlns:a16="http://schemas.microsoft.com/office/drawing/2014/main" id="{22D98863-2930-4395-A261-1063B7427C71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14" name="Rettangolo 3">
                <a:extLst>
                  <a:ext uri="{FF2B5EF4-FFF2-40B4-BE49-F238E27FC236}">
                    <a16:creationId xmlns:a16="http://schemas.microsoft.com/office/drawing/2014/main" id="{BCF650AE-DDED-4DD2-8D27-627E93952916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15" name="Picture 2" descr="Risultati immagini per fantic logo">
                <a:extLst>
                  <a:ext uri="{FF2B5EF4-FFF2-40B4-BE49-F238E27FC236}">
                    <a16:creationId xmlns:a16="http://schemas.microsoft.com/office/drawing/2014/main" id="{2508F08D-E474-413A-AF3D-653BD9C5EE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5369652-7EEA-4A6E-B539-4CD36A5F10C1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AABB5CA2-8B01-46D1-BCCC-F06AC541D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A677511-B5E5-4789-888B-C30DE123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5A48282-4BD5-4BAF-A402-6EA73F995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0998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8E3A6B1-CB6C-4B18-AA41-C1B6DB3D8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5822B49-2360-4604-8F4D-6149C75EFD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867" y="304378"/>
            <a:ext cx="1042520" cy="32912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9042B870-3A19-483D-9BBB-60563FDC7E2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4000">
                <a:schemeClr val="tx1"/>
              </a:gs>
              <a:gs pos="65000">
                <a:schemeClr val="tx1">
                  <a:lumMod val="100000"/>
                  <a:alpha val="16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130100B-F6D3-47A3-85DC-FD80C45C3DCE}"/>
              </a:ext>
            </a:extLst>
          </p:cNvPr>
          <p:cNvSpPr txBox="1"/>
          <p:nvPr/>
        </p:nvSpPr>
        <p:spPr>
          <a:xfrm>
            <a:off x="8913109" y="3879251"/>
            <a:ext cx="4023656" cy="1800493"/>
          </a:xfrm>
          <a:prstGeom prst="rect">
            <a:avLst/>
          </a:prstGeom>
          <a:noFill/>
          <a:effectLst>
            <a:softEdge rad="38100"/>
          </a:effectLst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it-IT" sz="2400" dirty="0">
              <a:solidFill>
                <a:schemeClr val="bg1"/>
              </a:solidFill>
              <a:latin typeface="DIN Pro Black" panose="020B0A04020101010102" pitchFamily="34" charset="0"/>
              <a:cs typeface="DIN Pro Black" panose="020B0A04020101010102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Since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April 2021</a:t>
            </a:r>
          </a:p>
          <a:p>
            <a:pPr>
              <a:spcAft>
                <a:spcPts val="600"/>
              </a:spcAft>
            </a:pP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vehicle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 manufacturing</a:t>
            </a:r>
          </a:p>
          <a:p>
            <a:pPr>
              <a:spcAft>
                <a:spcPts val="600"/>
              </a:spcAft>
            </a:pP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150 </a:t>
            </a:r>
            <a:r>
              <a:rPr lang="it-IT" sz="2400" dirty="0" err="1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motorcycle</a:t>
            </a:r>
            <a:r>
              <a:rPr lang="it-IT" sz="24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/day</a:t>
            </a:r>
            <a:endParaRPr lang="it-IT" sz="2400" dirty="0">
              <a:solidFill>
                <a:schemeClr val="bg1"/>
              </a:solidFill>
              <a:latin typeface="DIN Medium" panose="02020500000000000000" pitchFamily="18" charset="0"/>
              <a:cs typeface="DIN Pro Black" panose="020B0A04020101010102" pitchFamily="34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9E240040-3431-466A-B628-2889F6E51CF6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10" name="Groupe 12">
              <a:extLst>
                <a:ext uri="{FF2B5EF4-FFF2-40B4-BE49-F238E27FC236}">
                  <a16:creationId xmlns:a16="http://schemas.microsoft.com/office/drawing/2014/main" id="{6F09F2C1-C3A4-4E62-B93C-6C7792729253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14" name="Rettangolo 3">
                <a:extLst>
                  <a:ext uri="{FF2B5EF4-FFF2-40B4-BE49-F238E27FC236}">
                    <a16:creationId xmlns:a16="http://schemas.microsoft.com/office/drawing/2014/main" id="{79D8B911-6FA5-475E-BAE9-14390B522E54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15" name="Picture 2" descr="Risultati immagini per fantic logo">
                <a:extLst>
                  <a:ext uri="{FF2B5EF4-FFF2-40B4-BE49-F238E27FC236}">
                    <a16:creationId xmlns:a16="http://schemas.microsoft.com/office/drawing/2014/main" id="{9D4A21E9-C9FE-4E18-B6A8-B4C61A7A41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D69986B-4708-474D-969E-CD73E0265D81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F8507DE7-2AE0-4C5D-B991-BDC5F823F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38D01F8-2C07-4E76-8195-FD6373DB3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5F87D41-66C1-47AE-8BE2-E68821C7F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364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62BBA35-D9FD-42EC-AC4A-00E49492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81" y="1065942"/>
            <a:ext cx="2129831" cy="587692"/>
          </a:xfrm>
          <a:prstGeom prst="rect">
            <a:avLst/>
          </a:prstGeom>
        </p:spPr>
      </p:pic>
      <p:pic>
        <p:nvPicPr>
          <p:cNvPr id="7" name="Picture 2" descr="RÃ©sultat de recherche d'images pour &quot;fantic logo&quot;">
            <a:extLst>
              <a:ext uri="{FF2B5EF4-FFF2-40B4-BE49-F238E27FC236}">
                <a16:creationId xmlns:a16="http://schemas.microsoft.com/office/drawing/2014/main" id="{10A6C3D7-CACC-42EB-BCA9-4F8B6456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611" y="2820185"/>
            <a:ext cx="1831884" cy="28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1094F7-32A4-40F1-B4E2-EA6A5BD7E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19" y="4612453"/>
            <a:ext cx="1548306" cy="488795"/>
          </a:xfrm>
          <a:prstGeom prst="rect">
            <a:avLst/>
          </a:prstGeom>
        </p:spPr>
      </p:pic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5DA7E814-BE1A-42A8-BA81-2E2B5D97EE8D}"/>
              </a:ext>
            </a:extLst>
          </p:cNvPr>
          <p:cNvCxnSpPr>
            <a:cxnSpLocks/>
            <a:stCxn id="49" idx="5"/>
            <a:endCxn id="50" idx="1"/>
          </p:cNvCxnSpPr>
          <p:nvPr/>
        </p:nvCxnSpPr>
        <p:spPr>
          <a:xfrm>
            <a:off x="3390904" y="1763001"/>
            <a:ext cx="1572407" cy="83867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795851-1812-4CDB-A108-99850CB53045}"/>
              </a:ext>
            </a:extLst>
          </p:cNvPr>
          <p:cNvSpPr txBox="1"/>
          <p:nvPr/>
        </p:nvSpPr>
        <p:spPr>
          <a:xfrm>
            <a:off x="7126447" y="2805725"/>
            <a:ext cx="689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latin typeface="Franklin Gothic Medium Cond" panose="020B0606030402020204" pitchFamily="34" charset="0"/>
              </a:rPr>
              <a:t>owns</a:t>
            </a:r>
            <a:r>
              <a:rPr lang="it-IT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it-IT" dirty="0">
                <a:latin typeface="Franklin Gothic Medium Cond" panose="020B0606030402020204" pitchFamily="34" charset="0"/>
              </a:rPr>
              <a:t>100%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012C1E4-B316-4256-BD6D-03BE18ACBDF0}"/>
              </a:ext>
            </a:extLst>
          </p:cNvPr>
          <p:cNvSpPr txBox="1"/>
          <p:nvPr/>
        </p:nvSpPr>
        <p:spPr>
          <a:xfrm>
            <a:off x="5817525" y="3555066"/>
            <a:ext cx="713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Franklin Gothic Medium Cond" panose="020B0606030402020204" pitchFamily="34" charset="0"/>
              </a:rPr>
              <a:t>owns</a:t>
            </a:r>
            <a:endParaRPr lang="it-IT" dirty="0">
              <a:latin typeface="Franklin Gothic Medium Cond" panose="020B0606030402020204" pitchFamily="34" charset="0"/>
            </a:endParaRPr>
          </a:p>
          <a:p>
            <a:pPr algn="ctr"/>
            <a:r>
              <a:rPr lang="it-IT" dirty="0">
                <a:latin typeface="Franklin Gothic Medium Cond" panose="020B0606030402020204" pitchFamily="34" charset="0"/>
              </a:rPr>
              <a:t>100%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0690CB1F-9F4D-4D37-95AF-7825D3DD819C}"/>
              </a:ext>
            </a:extLst>
          </p:cNvPr>
          <p:cNvSpPr txBox="1"/>
          <p:nvPr/>
        </p:nvSpPr>
        <p:spPr>
          <a:xfrm>
            <a:off x="4134770" y="1566130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Franklin Gothic Medium Cond" panose="020B0606030402020204" pitchFamily="34" charset="0"/>
              </a:rPr>
              <a:t>owns</a:t>
            </a:r>
            <a:r>
              <a:rPr lang="it-IT" dirty="0"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it-IT" dirty="0">
                <a:latin typeface="Franklin Gothic Medium Cond" panose="020B0606030402020204" pitchFamily="34" charset="0"/>
              </a:rPr>
              <a:t>10%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DB6E39E4-430A-47C3-A481-4771E49C1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218" y="4531662"/>
            <a:ext cx="1793411" cy="626613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E0CDED0-7438-4497-B59F-09DA6FF02289}"/>
              </a:ext>
            </a:extLst>
          </p:cNvPr>
          <p:cNvSpPr txBox="1"/>
          <p:nvPr/>
        </p:nvSpPr>
        <p:spPr>
          <a:xfrm>
            <a:off x="3890555" y="4899011"/>
            <a:ext cx="735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atin typeface="Franklin Gothic Medium Cond" panose="020B0606030402020204" pitchFamily="34" charset="0"/>
              </a:rPr>
              <a:t>owns</a:t>
            </a:r>
            <a:r>
              <a:rPr lang="it-IT" dirty="0">
                <a:latin typeface="Franklin Gothic Medium Cond" panose="020B0606030402020204" pitchFamily="34" charset="0"/>
              </a:rPr>
              <a:t> 20%</a:t>
            </a:r>
          </a:p>
        </p:txBody>
      </p:sp>
      <p:sp>
        <p:nvSpPr>
          <p:cNvPr id="49" name="Ovale 48">
            <a:extLst>
              <a:ext uri="{FF2B5EF4-FFF2-40B4-BE49-F238E27FC236}">
                <a16:creationId xmlns:a16="http://schemas.microsoft.com/office/drawing/2014/main" id="{2EE01772-588E-441E-80AF-689F1EC847C7}"/>
              </a:ext>
            </a:extLst>
          </p:cNvPr>
          <p:cNvSpPr/>
          <p:nvPr/>
        </p:nvSpPr>
        <p:spPr>
          <a:xfrm>
            <a:off x="1279658" y="860016"/>
            <a:ext cx="2473479" cy="1057913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Franklin Gothic Medium Cond" panose="020B0606030402020204" pitchFamily="34" charset="0"/>
            </a:endParaRPr>
          </a:p>
        </p:txBody>
      </p:sp>
      <p:sp>
        <p:nvSpPr>
          <p:cNvPr id="50" name="Ovale 49">
            <a:extLst>
              <a:ext uri="{FF2B5EF4-FFF2-40B4-BE49-F238E27FC236}">
                <a16:creationId xmlns:a16="http://schemas.microsoft.com/office/drawing/2014/main" id="{51AD7F72-976D-4301-9664-AB77F0D7A983}"/>
              </a:ext>
            </a:extLst>
          </p:cNvPr>
          <p:cNvSpPr/>
          <p:nvPr/>
        </p:nvSpPr>
        <p:spPr>
          <a:xfrm>
            <a:off x="4601078" y="2446752"/>
            <a:ext cx="2473479" cy="10579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Franklin Gothic Medium Cond" panose="020B0606030402020204" pitchFamily="34" charset="0"/>
            </a:endParaRP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id="{6A04973F-16E8-48E4-9378-BA59B79DCE08}"/>
              </a:ext>
            </a:extLst>
          </p:cNvPr>
          <p:cNvSpPr/>
          <p:nvPr/>
        </p:nvSpPr>
        <p:spPr>
          <a:xfrm>
            <a:off x="4667501" y="4339919"/>
            <a:ext cx="2319504" cy="10579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Franklin Gothic Medium Cond" panose="020B0606030402020204" pitchFamily="34" charset="0"/>
            </a:endParaRPr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id="{63405F0B-D071-4419-85EB-9BFBCC0D4B22}"/>
              </a:ext>
            </a:extLst>
          </p:cNvPr>
          <p:cNvSpPr/>
          <p:nvPr/>
        </p:nvSpPr>
        <p:spPr>
          <a:xfrm>
            <a:off x="1254742" y="4330654"/>
            <a:ext cx="2458364" cy="105791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Franklin Gothic Medium Cond" panose="020B0606030402020204" pitchFamily="34" charset="0"/>
            </a:endParaRP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DF1C9195-A838-3287-5726-CDCA3CA1BCB0}"/>
              </a:ext>
            </a:extLst>
          </p:cNvPr>
          <p:cNvSpPr txBox="1"/>
          <p:nvPr/>
        </p:nvSpPr>
        <p:spPr>
          <a:xfrm>
            <a:off x="1772118" y="2936749"/>
            <a:ext cx="61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Franklin Gothic Medium Cond" panose="020B0606030402020204" pitchFamily="34" charset="0"/>
              </a:rPr>
              <a:t>owns</a:t>
            </a:r>
            <a:endParaRPr lang="it-IT" dirty="0">
              <a:latin typeface="Franklin Gothic Medium Cond" panose="020B0606030402020204" pitchFamily="34" charset="0"/>
            </a:endParaRPr>
          </a:p>
          <a:p>
            <a:pPr algn="ctr"/>
            <a:r>
              <a:rPr lang="it-IT" dirty="0">
                <a:latin typeface="Franklin Gothic Medium Cond" panose="020B0606030402020204" pitchFamily="34" charset="0"/>
              </a:rPr>
              <a:t>80%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EAABC85-67D6-8DC8-4AC8-BC9F9C8B9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0372" y="3572360"/>
            <a:ext cx="1576468" cy="38795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D83B5D0-B9CD-96B5-C14E-BAFD71878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GOVERNANCE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28C0850-9117-E5B4-78BB-EBCC5CA6843D}"/>
              </a:ext>
            </a:extLst>
          </p:cNvPr>
          <p:cNvSpPr/>
          <p:nvPr/>
        </p:nvSpPr>
        <p:spPr>
          <a:xfrm>
            <a:off x="7846154" y="3224715"/>
            <a:ext cx="3425647" cy="110420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 descr="Reparto Corse | Biciclette Bottecchia">
            <a:extLst>
              <a:ext uri="{FF2B5EF4-FFF2-40B4-BE49-F238E27FC236}">
                <a16:creationId xmlns:a16="http://schemas.microsoft.com/office/drawing/2014/main" id="{DAE711E4-1409-5975-2A6D-9C88F89C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070" y="3394404"/>
            <a:ext cx="1172098" cy="8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C7072099-9AA2-4241-D9F0-03FFE8969087}"/>
              </a:ext>
            </a:extLst>
          </p:cNvPr>
          <p:cNvSpPr/>
          <p:nvPr/>
        </p:nvSpPr>
        <p:spPr>
          <a:xfrm>
            <a:off x="7709371" y="876050"/>
            <a:ext cx="2473479" cy="105791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Franklin Gothic Medium Cond" panose="020B06060304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70F1EB5-BAEE-064F-637F-FD31F54765DC}"/>
              </a:ext>
            </a:extLst>
          </p:cNvPr>
          <p:cNvSpPr txBox="1"/>
          <p:nvPr/>
        </p:nvSpPr>
        <p:spPr>
          <a:xfrm>
            <a:off x="7900626" y="1137782"/>
            <a:ext cx="2114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23 </a:t>
            </a:r>
            <a:r>
              <a:rPr lang="it-IT" sz="2000" b="1" dirty="0" err="1"/>
              <a:t>entrepreneurs</a:t>
            </a:r>
            <a:r>
              <a:rPr lang="it-IT" sz="2000" b="1" dirty="0"/>
              <a:t> </a:t>
            </a:r>
            <a:r>
              <a:rPr lang="it-IT" sz="1200" dirty="0"/>
              <a:t>(VNW shareholders)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A430BD4-BDF4-315E-9FE5-704AED3F35EE}"/>
              </a:ext>
            </a:extLst>
          </p:cNvPr>
          <p:cNvCxnSpPr>
            <a:cxnSpLocks/>
            <a:stCxn id="5" idx="3"/>
            <a:endCxn id="50" idx="7"/>
          </p:cNvCxnSpPr>
          <p:nvPr/>
        </p:nvCxnSpPr>
        <p:spPr>
          <a:xfrm flipH="1">
            <a:off x="6712324" y="1779035"/>
            <a:ext cx="1359280" cy="82264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FE88FBF-5D70-D7DF-A9E9-E8A56E02D864}"/>
              </a:ext>
            </a:extLst>
          </p:cNvPr>
          <p:cNvSpPr txBox="1"/>
          <p:nvPr/>
        </p:nvSpPr>
        <p:spPr>
          <a:xfrm>
            <a:off x="6799876" y="1598571"/>
            <a:ext cx="579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latin typeface="Franklin Gothic Medium Cond" panose="020B0606030402020204" pitchFamily="34" charset="0"/>
              </a:rPr>
              <a:t>own</a:t>
            </a:r>
            <a:r>
              <a:rPr lang="it-IT" dirty="0">
                <a:latin typeface="Franklin Gothic Medium Cond" panose="020B0606030402020204" pitchFamily="34" charset="0"/>
              </a:rPr>
              <a:t> </a:t>
            </a:r>
          </a:p>
          <a:p>
            <a:pPr algn="ctr"/>
            <a:r>
              <a:rPr lang="it-IT" dirty="0">
                <a:latin typeface="Franklin Gothic Medium Cond" panose="020B0606030402020204" pitchFamily="34" charset="0"/>
              </a:rPr>
              <a:t>90%</a:t>
            </a:r>
          </a:p>
        </p:txBody>
      </p: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3CAB125A-45E6-AFF0-66BF-059348A32124}"/>
              </a:ext>
            </a:extLst>
          </p:cNvPr>
          <p:cNvCxnSpPr>
            <a:cxnSpLocks/>
            <a:stCxn id="49" idx="4"/>
            <a:endCxn id="52" idx="0"/>
          </p:cNvCxnSpPr>
          <p:nvPr/>
        </p:nvCxnSpPr>
        <p:spPr>
          <a:xfrm flipH="1">
            <a:off x="2483924" y="1917929"/>
            <a:ext cx="32474" cy="241272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FFC53DCB-C31B-B1D4-E1A7-AC9EFD091A1B}"/>
              </a:ext>
            </a:extLst>
          </p:cNvPr>
          <p:cNvCxnSpPr>
            <a:cxnSpLocks/>
            <a:stCxn id="50" idx="4"/>
            <a:endCxn id="51" idx="0"/>
          </p:cNvCxnSpPr>
          <p:nvPr/>
        </p:nvCxnSpPr>
        <p:spPr>
          <a:xfrm flipH="1">
            <a:off x="5827253" y="3504665"/>
            <a:ext cx="10565" cy="83525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>
            <a:extLst>
              <a:ext uri="{FF2B5EF4-FFF2-40B4-BE49-F238E27FC236}">
                <a16:creationId xmlns:a16="http://schemas.microsoft.com/office/drawing/2014/main" id="{837A4C79-B92B-B177-9AFE-D3BE3AB6B5CC}"/>
              </a:ext>
            </a:extLst>
          </p:cNvPr>
          <p:cNvCxnSpPr>
            <a:cxnSpLocks/>
            <a:stCxn id="51" idx="2"/>
            <a:endCxn id="52" idx="6"/>
          </p:cNvCxnSpPr>
          <p:nvPr/>
        </p:nvCxnSpPr>
        <p:spPr>
          <a:xfrm flipH="1" flipV="1">
            <a:off x="3713106" y="4859611"/>
            <a:ext cx="954395" cy="926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2C8E41B5-CE72-8707-BFB9-D190AB3420DC}"/>
              </a:ext>
            </a:extLst>
          </p:cNvPr>
          <p:cNvCxnSpPr>
            <a:cxnSpLocks/>
            <a:stCxn id="50" idx="5"/>
            <a:endCxn id="10" idx="1"/>
          </p:cNvCxnSpPr>
          <p:nvPr/>
        </p:nvCxnSpPr>
        <p:spPr>
          <a:xfrm>
            <a:off x="6712324" y="3349737"/>
            <a:ext cx="1133830" cy="42708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57A4905-EDE7-46F0-81FA-ED03C1D3CF04}"/>
              </a:ext>
            </a:extLst>
          </p:cNvPr>
          <p:cNvSpPr txBox="1"/>
          <p:nvPr/>
        </p:nvSpPr>
        <p:spPr>
          <a:xfrm>
            <a:off x="2809736" y="2480538"/>
            <a:ext cx="1448663" cy="984885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R&amp;D e-bikes,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motorcycles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, e-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mobility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it-IT" sz="2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MFTG e-bikes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B349118-B4E0-E934-567B-2E49B792A0DE}"/>
              </a:ext>
            </a:extLst>
          </p:cNvPr>
          <p:cNvSpPr txBox="1"/>
          <p:nvPr/>
        </p:nvSpPr>
        <p:spPr>
          <a:xfrm>
            <a:off x="4618496" y="5735838"/>
            <a:ext cx="2424324" cy="769441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R&amp;D IC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engines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 and e-DU</a:t>
            </a:r>
          </a:p>
          <a:p>
            <a:endParaRPr lang="it-IT" sz="2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MFTG IC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engines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, e-DU and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motorcycles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2E89A1A-1C26-BADE-E3F2-8ECBF070FFAE}"/>
              </a:ext>
            </a:extLst>
          </p:cNvPr>
          <p:cNvSpPr txBox="1"/>
          <p:nvPr/>
        </p:nvSpPr>
        <p:spPr>
          <a:xfrm>
            <a:off x="7946158" y="4632123"/>
            <a:ext cx="1256206" cy="52322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R&amp;D bikes, </a:t>
            </a:r>
            <a:endParaRPr lang="it-IT" sz="2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MFTG bikes</a:t>
            </a: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0AD0281D-FB63-9774-45B9-AA721AE538BA}"/>
              </a:ext>
            </a:extLst>
          </p:cNvPr>
          <p:cNvCxnSpPr>
            <a:cxnSpLocks/>
            <a:stCxn id="3" idx="3"/>
            <a:endCxn id="50" idx="2"/>
          </p:cNvCxnSpPr>
          <p:nvPr/>
        </p:nvCxnSpPr>
        <p:spPr>
          <a:xfrm>
            <a:off x="4258399" y="2972981"/>
            <a:ext cx="342679" cy="2728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9E49F016-9700-803E-07F5-B66111D4F6D6}"/>
              </a:ext>
            </a:extLst>
          </p:cNvPr>
          <p:cNvCxnSpPr>
            <a:cxnSpLocks/>
            <a:stCxn id="51" idx="4"/>
            <a:endCxn id="4" idx="0"/>
          </p:cNvCxnSpPr>
          <p:nvPr/>
        </p:nvCxnSpPr>
        <p:spPr>
          <a:xfrm>
            <a:off x="5827253" y="5397832"/>
            <a:ext cx="3405" cy="3380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9B0DB1-7E47-0443-75A0-EBCF8941E109}"/>
              </a:ext>
            </a:extLst>
          </p:cNvPr>
          <p:cNvSpPr txBox="1"/>
          <p:nvPr/>
        </p:nvSpPr>
        <p:spPr>
          <a:xfrm>
            <a:off x="1449510" y="5833831"/>
            <a:ext cx="2067308" cy="553998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R&amp;D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PCBs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,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batteries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endParaRPr lang="it-IT" sz="2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MFTG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PCBs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,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batteries</a:t>
            </a:r>
            <a:endParaRPr lang="it-IT" sz="14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894AF9CD-33BA-B7FE-9675-0CAA7054699C}"/>
              </a:ext>
            </a:extLst>
          </p:cNvPr>
          <p:cNvCxnSpPr>
            <a:cxnSpLocks/>
            <a:stCxn id="24" idx="0"/>
            <a:endCxn id="52" idx="4"/>
          </p:cNvCxnSpPr>
          <p:nvPr/>
        </p:nvCxnSpPr>
        <p:spPr>
          <a:xfrm flipV="1">
            <a:off x="2483164" y="5388567"/>
            <a:ext cx="760" cy="44526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diritto 39">
            <a:extLst>
              <a:ext uri="{FF2B5EF4-FFF2-40B4-BE49-F238E27FC236}">
                <a16:creationId xmlns:a16="http://schemas.microsoft.com/office/drawing/2014/main" id="{086BCE8B-0613-3C2A-49E7-6C8C99924306}"/>
              </a:ext>
            </a:extLst>
          </p:cNvPr>
          <p:cNvCxnSpPr>
            <a:cxnSpLocks/>
            <a:stCxn id="12" idx="0"/>
            <a:endCxn id="14" idx="2"/>
          </p:cNvCxnSpPr>
          <p:nvPr/>
        </p:nvCxnSpPr>
        <p:spPr>
          <a:xfrm flipH="1" flipV="1">
            <a:off x="8571119" y="4227692"/>
            <a:ext cx="3142" cy="404431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90D228B3-F791-2AB8-F7D0-8EA4C8916056}"/>
              </a:ext>
            </a:extLst>
          </p:cNvPr>
          <p:cNvSpPr txBox="1"/>
          <p:nvPr/>
        </p:nvSpPr>
        <p:spPr>
          <a:xfrm>
            <a:off x="9543440" y="4628349"/>
            <a:ext cx="1526938" cy="52322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R&amp;D in Fantic, </a:t>
            </a:r>
            <a:endParaRPr lang="it-IT" sz="200" dirty="0">
              <a:solidFill>
                <a:schemeClr val="accent1">
                  <a:lumMod val="75000"/>
                </a:schemeClr>
              </a:solidFill>
              <a:latin typeface="Franklin Gothic Heavy" panose="020B0903020102020204" pitchFamily="34" charset="0"/>
            </a:endParaRPr>
          </a:p>
          <a:p>
            <a:r>
              <a:rPr lang="it-IT" sz="1400" dirty="0">
                <a:solidFill>
                  <a:schemeClr val="accent1">
                    <a:lumMod val="75000"/>
                  </a:schemeClr>
                </a:solidFill>
                <a:latin typeface="Franklin Gothic Heavy" panose="020B0903020102020204" pitchFamily="34" charset="0"/>
              </a:rPr>
              <a:t>- MFTG in Fantic</a:t>
            </a:r>
          </a:p>
        </p:txBody>
      </p:sp>
      <p:cxnSp>
        <p:nvCxnSpPr>
          <p:cNvPr id="68" name="Connettore diritto 67">
            <a:extLst>
              <a:ext uri="{FF2B5EF4-FFF2-40B4-BE49-F238E27FC236}">
                <a16:creationId xmlns:a16="http://schemas.microsoft.com/office/drawing/2014/main" id="{676B7EDD-AD89-9436-98D6-DDD414877DE4}"/>
              </a:ext>
            </a:extLst>
          </p:cNvPr>
          <p:cNvCxnSpPr>
            <a:cxnSpLocks/>
            <a:stCxn id="67" idx="0"/>
          </p:cNvCxnSpPr>
          <p:nvPr/>
        </p:nvCxnSpPr>
        <p:spPr>
          <a:xfrm flipH="1" flipV="1">
            <a:off x="10297860" y="4153712"/>
            <a:ext cx="9049" cy="474637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18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/>
      <p:bldP spid="42" grpId="0"/>
      <p:bldP spid="51" grpId="0" animBg="1"/>
      <p:bldP spid="52" grpId="0" animBg="1"/>
      <p:bldP spid="65" grpId="0"/>
      <p:bldP spid="10" grpId="0" animBg="1"/>
      <p:bldP spid="4" grpId="0" animBg="1"/>
      <p:bldP spid="12" grpId="0" animBg="1"/>
      <p:bldP spid="24" grpId="0" animBg="1"/>
      <p:bldP spid="6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986BBFD-EC8C-E25C-61EC-DD0438DD5BBB}"/>
              </a:ext>
            </a:extLst>
          </p:cNvPr>
          <p:cNvSpPr txBox="1"/>
          <p:nvPr/>
        </p:nvSpPr>
        <p:spPr>
          <a:xfrm>
            <a:off x="642343" y="1146502"/>
            <a:ext cx="10497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latin typeface="DIN Pro Black" panose="020B0A04020101010102" pitchFamily="34" charset="0"/>
                <a:cs typeface="DIN Pro Black" panose="020B0A04020101010102" pitchFamily="34" charset="0"/>
              </a:rPr>
              <a:t>BIKES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20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dirty="0">
                <a:latin typeface="DIN Pro Black" panose="020B0A04020101010102" pitchFamily="34" charset="0"/>
                <a:cs typeface="DIN Pro Black" panose="020B0A04020101010102" pitchFamily="34" charset="0"/>
              </a:rPr>
              <a:t>VIDEO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20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5725A67-AC3F-1B83-A7FE-93F100179E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1" b="9335"/>
          <a:stretch/>
        </p:blipFill>
        <p:spPr>
          <a:xfrm>
            <a:off x="0" y="0"/>
            <a:ext cx="12192000" cy="6854498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223A8E47-8356-DCF5-A44C-0ECFF891AD80}"/>
              </a:ext>
            </a:extLst>
          </p:cNvPr>
          <p:cNvSpPr/>
          <p:nvPr/>
        </p:nvSpPr>
        <p:spPr>
          <a:xfrm rot="5400000">
            <a:off x="5819775" y="482272"/>
            <a:ext cx="6858000" cy="5886451"/>
          </a:xfrm>
          <a:prstGeom prst="rect">
            <a:avLst/>
          </a:prstGeom>
          <a:gradFill>
            <a:gsLst>
              <a:gs pos="0">
                <a:schemeClr val="tx1"/>
              </a:gs>
              <a:gs pos="74000">
                <a:schemeClr val="tx1">
                  <a:alpha val="41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A5214CF-CA09-2B98-EC09-460C9D5F9B8D}"/>
              </a:ext>
            </a:extLst>
          </p:cNvPr>
          <p:cNvSpPr txBox="1"/>
          <p:nvPr/>
        </p:nvSpPr>
        <p:spPr>
          <a:xfrm>
            <a:off x="8148251" y="2279997"/>
            <a:ext cx="4221549" cy="2149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spc="300" dirty="0">
                <a:solidFill>
                  <a:schemeClr val="bg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BIKES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spc="300" dirty="0">
                <a:solidFill>
                  <a:srgbClr val="E4022C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MY23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EFC84B3-30D8-26B6-1023-8ABFFB376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251" y="141280"/>
            <a:ext cx="3791409" cy="5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54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56030F4-E91D-2112-15B3-348458C02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247B4-59F4-4268-8B3E-C4B5DC83310C}" type="slidenum">
              <a:rPr lang="it-IT" smtClean="0"/>
              <a:t>21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BD01893-9712-FFBB-3DD7-7C42E6494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>
          <a:xfrm>
            <a:off x="710214" y="486589"/>
            <a:ext cx="10526776" cy="63714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DB7027-2CA5-A1BF-A34A-35F49AED8E4B}"/>
              </a:ext>
            </a:extLst>
          </p:cNvPr>
          <p:cNvSpPr txBox="1"/>
          <p:nvPr/>
        </p:nvSpPr>
        <p:spPr>
          <a:xfrm>
            <a:off x="859918" y="0"/>
            <a:ext cx="117371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300" b="1" spc="300" dirty="0">
                <a:solidFill>
                  <a:schemeClr val="bg1"/>
                </a:solidFill>
                <a:latin typeface="DIN Medium" panose="02020500000000000000"/>
                <a:cs typeface="DIN Pro Black" panose="020B0A04020101010102" pitchFamily="34" charset="0"/>
              </a:rPr>
              <a:t>Partnership with AUDI</a:t>
            </a:r>
            <a:endParaRPr lang="it-IT" sz="2300" spc="300" dirty="0">
              <a:solidFill>
                <a:schemeClr val="bg1"/>
              </a:solidFill>
              <a:latin typeface="DIN Medium" panose="02020500000000000000"/>
              <a:cs typeface="DIN Pro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80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EA8100B-E9DF-2F71-4818-F37A118E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247B4-59F4-4268-8B3E-C4B5DC83310C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91E4D6E-3BE0-4E1C-13CD-3DA255249503}"/>
              </a:ext>
            </a:extLst>
          </p:cNvPr>
          <p:cNvSpPr txBox="1"/>
          <p:nvPr/>
        </p:nvSpPr>
        <p:spPr>
          <a:xfrm>
            <a:off x="83055" y="2682801"/>
            <a:ext cx="28605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Light" panose="020B0303030403030204" pitchFamily="34" charset="-78"/>
                <a:ea typeface="Open Sans Light"/>
                <a:cs typeface="Dubai Light" panose="020B0303030403030204" pitchFamily="34" charset="-78"/>
              </a:rPr>
              <a:t>We have decided to reinforce our partnership with Yamaha in the bike world as we have been increasingly successful in the motorcycle enduro races.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5D2A8D5-B7DA-FAB4-E55A-9385C84FE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82" y="696286"/>
            <a:ext cx="4683852" cy="1042889"/>
          </a:xfrm>
          <a:prstGeom prst="rect">
            <a:avLst/>
          </a:prstGeom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D1F39757-38CA-B5D4-3171-A50272AC2BA6}"/>
              </a:ext>
            </a:extLst>
          </p:cNvPr>
          <p:cNvCxnSpPr>
            <a:cxnSpLocks/>
          </p:cNvCxnSpPr>
          <p:nvPr/>
        </p:nvCxnSpPr>
        <p:spPr>
          <a:xfrm flipH="1">
            <a:off x="5465677" y="1219412"/>
            <a:ext cx="1181463" cy="495810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CD7479B3-0710-77E5-219B-64D65A6D2E62}"/>
              </a:ext>
            </a:extLst>
          </p:cNvPr>
          <p:cNvCxnSpPr/>
          <p:nvPr/>
        </p:nvCxnSpPr>
        <p:spPr>
          <a:xfrm>
            <a:off x="-42323" y="6177516"/>
            <a:ext cx="550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F1B7C19-E3C5-BA29-55B9-D20F36B33AEF}"/>
              </a:ext>
            </a:extLst>
          </p:cNvPr>
          <p:cNvCxnSpPr/>
          <p:nvPr/>
        </p:nvCxnSpPr>
        <p:spPr>
          <a:xfrm>
            <a:off x="6647140" y="1219412"/>
            <a:ext cx="5508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A7155DA-B156-5204-3D11-6D910EBB08A7}"/>
              </a:ext>
            </a:extLst>
          </p:cNvPr>
          <p:cNvSpPr txBox="1"/>
          <p:nvPr/>
        </p:nvSpPr>
        <p:spPr>
          <a:xfrm>
            <a:off x="6793685" y="1330282"/>
            <a:ext cx="50040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>
                <a:latin typeface="Dubai Light" panose="020B0303030403030204" pitchFamily="34" charset="-78"/>
                <a:ea typeface="Open Sans Light"/>
                <a:cs typeface="Dubai Light" panose="020B0303030403030204" pitchFamily="34" charset="-78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Light" panose="020B0303030403030204" pitchFamily="34" charset="-78"/>
                <a:ea typeface="Open Sans Light"/>
                <a:cs typeface="Dubai Light" panose="020B0303030403030204" pitchFamily="34" charset="-78"/>
              </a:rPr>
              <a:t>Yamaha unveiled the new B01 vehicle in March 2022, which was entirely designed and developed by Fantic.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ubai Light" panose="020B0303030403030204" pitchFamily="34" charset="-78"/>
                <a:ea typeface="Open Sans Light"/>
                <a:cs typeface="Dubai Light" panose="020B0303030403030204" pitchFamily="34" charset="-78"/>
              </a:rPr>
              <a:t>Today we are introducing you the new Fantic range powered by Yamaha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ubai Light" panose="020B0303030403030204" pitchFamily="34" charset="-78"/>
              <a:ea typeface="Open Sans Light"/>
              <a:cs typeface="Dubai Light" panose="020B0303030403030204" pitchFamily="34" charset="-78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8A37A72-6FDC-5F8E-1F63-1A476DD15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121" y="2456250"/>
            <a:ext cx="2549379" cy="25493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5707A65-A8B8-3981-DC4D-2C57DE089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4683" y="2333854"/>
            <a:ext cx="3744915" cy="249411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48B087-8651-DCE8-0B77-4792EFCC6301}"/>
              </a:ext>
            </a:extLst>
          </p:cNvPr>
          <p:cNvSpPr txBox="1"/>
          <p:nvPr/>
        </p:nvSpPr>
        <p:spPr>
          <a:xfrm>
            <a:off x="859918" y="0"/>
            <a:ext cx="1173714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300" b="1" spc="300" dirty="0">
                <a:solidFill>
                  <a:schemeClr val="bg1"/>
                </a:solidFill>
                <a:latin typeface="DIN Medium" panose="02020500000000000000"/>
                <a:cs typeface="DIN Pro Black" panose="020B0A04020101010102" pitchFamily="34" charset="0"/>
              </a:rPr>
              <a:t>Partnership with Yamaha</a:t>
            </a:r>
            <a:endParaRPr lang="it-IT" sz="2300" spc="300" dirty="0">
              <a:solidFill>
                <a:schemeClr val="bg1"/>
              </a:solidFill>
              <a:latin typeface="DIN Medium" panose="02020500000000000000"/>
              <a:cs typeface="DIN Pro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36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to, vélo, bâtiment, garé&#10;&#10;Description générée automatiquement">
            <a:extLst>
              <a:ext uri="{FF2B5EF4-FFF2-40B4-BE49-F238E27FC236}">
                <a16:creationId xmlns:a16="http://schemas.microsoft.com/office/drawing/2014/main" id="{2449FEF5-5E2C-417E-8624-B3DE9BE5D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1" y="-1"/>
            <a:ext cx="12191998" cy="685800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BCD970E-5170-4768-A509-D1ACE0AAF28C}"/>
              </a:ext>
            </a:extLst>
          </p:cNvPr>
          <p:cNvSpPr/>
          <p:nvPr/>
        </p:nvSpPr>
        <p:spPr>
          <a:xfrm>
            <a:off x="-1" y="1"/>
            <a:ext cx="12192000" cy="6846450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5400" dirty="0"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026" name="Picture 2" descr="RÃ©sultat de recherche d'images pour &quot;fantic logo&quot;">
            <a:extLst>
              <a:ext uri="{FF2B5EF4-FFF2-40B4-BE49-F238E27FC236}">
                <a16:creationId xmlns:a16="http://schemas.microsoft.com/office/drawing/2014/main" id="{C827CBBD-AFFE-42B2-B94A-D6A4A36D3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77" y="1232166"/>
            <a:ext cx="3504645" cy="5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10A77B8D-A6C3-49E3-AF19-A2B76AB5DCEB}"/>
              </a:ext>
            </a:extLst>
          </p:cNvPr>
          <p:cNvCxnSpPr>
            <a:cxnSpLocks/>
          </p:cNvCxnSpPr>
          <p:nvPr/>
        </p:nvCxnSpPr>
        <p:spPr>
          <a:xfrm>
            <a:off x="6040017" y="5921125"/>
            <a:ext cx="0" cy="9253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39B2C39-0A1F-405E-9A69-39C137C28773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16" name="Groupe 12">
              <a:extLst>
                <a:ext uri="{FF2B5EF4-FFF2-40B4-BE49-F238E27FC236}">
                  <a16:creationId xmlns:a16="http://schemas.microsoft.com/office/drawing/2014/main" id="{C3A75318-E95D-42D9-A517-13B544D0CE06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0" name="Rettangolo 3">
                <a:extLst>
                  <a:ext uri="{FF2B5EF4-FFF2-40B4-BE49-F238E27FC236}">
                    <a16:creationId xmlns:a16="http://schemas.microsoft.com/office/drawing/2014/main" id="{B9371357-D13D-4361-BC5B-290F94905B35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1" name="Picture 2" descr="Risultati immagini per fantic logo">
                <a:extLst>
                  <a:ext uri="{FF2B5EF4-FFF2-40B4-BE49-F238E27FC236}">
                    <a16:creationId xmlns:a16="http://schemas.microsoft.com/office/drawing/2014/main" id="{FF9EB345-48AB-470D-945B-A6E2D91FB4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angle 15">
                <a:extLst>
                  <a:ext uri="{FF2B5EF4-FFF2-40B4-BE49-F238E27FC236}">
                    <a16:creationId xmlns:a16="http://schemas.microsoft.com/office/drawing/2014/main" id="{9B8CBD62-3B80-4912-AA35-664C306FE37B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453E9DCF-DA66-446C-B307-730CB1937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EC1204F5-F013-4D75-99B8-E2A959AC0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4F3F1199-B61B-4E66-8A3D-86D6FEF1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  <p:pic>
        <p:nvPicPr>
          <p:cNvPr id="14" name="Immagine 3">
            <a:extLst>
              <a:ext uri="{FF2B5EF4-FFF2-40B4-BE49-F238E27FC236}">
                <a16:creationId xmlns:a16="http://schemas.microsoft.com/office/drawing/2014/main" id="{37EFE175-E81B-4CA1-B01B-59D951707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395" y="2010317"/>
            <a:ext cx="2983726" cy="298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83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A93E0EB-270D-4B61-85B0-706279F7C69E}"/>
              </a:ext>
            </a:extLst>
          </p:cNvPr>
          <p:cNvGrpSpPr/>
          <p:nvPr/>
        </p:nvGrpSpPr>
        <p:grpSpPr>
          <a:xfrm>
            <a:off x="1" y="463110"/>
            <a:ext cx="12191999" cy="6394890"/>
            <a:chOff x="1" y="463110"/>
            <a:chExt cx="12191999" cy="6394890"/>
          </a:xfrm>
        </p:grpSpPr>
        <p:pic>
          <p:nvPicPr>
            <p:cNvPr id="7" name="Immagine 8">
              <a:extLst>
                <a:ext uri="{FF2B5EF4-FFF2-40B4-BE49-F238E27FC236}">
                  <a16:creationId xmlns:a16="http://schemas.microsoft.com/office/drawing/2014/main" id="{B59DCBFD-9BE0-41EF-B4A4-24873EF96B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50" b="5225"/>
            <a:stretch/>
          </p:blipFill>
          <p:spPr>
            <a:xfrm>
              <a:off x="1" y="463110"/>
              <a:ext cx="12191998" cy="639489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52303EC-A961-45B6-9663-E30AAD4F49D0}"/>
                </a:ext>
              </a:extLst>
            </p:cNvPr>
            <p:cNvSpPr/>
            <p:nvPr/>
          </p:nvSpPr>
          <p:spPr>
            <a:xfrm>
              <a:off x="3" y="463111"/>
              <a:ext cx="12191997" cy="1065718"/>
            </a:xfrm>
            <a:prstGeom prst="rect">
              <a:avLst/>
            </a:prstGeom>
            <a:gradFill flip="none" rotWithShape="1">
              <a:gsLst>
                <a:gs pos="3000">
                  <a:schemeClr val="tx1"/>
                </a:gs>
                <a:gs pos="79000">
                  <a:srgbClr val="000000">
                    <a:alpha val="50000"/>
                  </a:srgb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20738A86-2C47-4966-8175-EC283F591B6A}"/>
              </a:ext>
            </a:extLst>
          </p:cNvPr>
          <p:cNvSpPr txBox="1"/>
          <p:nvPr/>
        </p:nvSpPr>
        <p:spPr>
          <a:xfrm>
            <a:off x="164784" y="798512"/>
            <a:ext cx="5686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DIN Pro Cond Bold" panose="020B0806020101010102" pitchFamily="34" charset="0"/>
                <a:cs typeface="DIN Pro Cond Bold" panose="020B0806020101010102" pitchFamily="34" charset="0"/>
              </a:rPr>
              <a:t>2014-2022: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DIN Pro Cond Bold" panose="020B0806020101010102" pitchFamily="34" charset="0"/>
                <a:cs typeface="DIN Pro Cond Bold" panose="020B0806020101010102" pitchFamily="34" charset="0"/>
              </a:rPr>
              <a:t>FROM 6 TO 500 TALENTS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DIN Pro Cond Bold" panose="020B0806020101010102" pitchFamily="34" charset="0"/>
                <a:cs typeface="DIN Pro Cond Bold" panose="020B0806020101010102" pitchFamily="34" charset="0"/>
              </a:rPr>
              <a:t>FROM A TURNOVER OF 0.8M€ TO 200M€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>
                <a:solidFill>
                  <a:schemeClr val="bg1"/>
                </a:solidFill>
                <a:latin typeface="DIN Pro Cond Bold" panose="020B0806020101010102" pitchFamily="34" charset="0"/>
                <a:cs typeface="DIN Pro Cond Bold" panose="020B0806020101010102" pitchFamily="34" charset="0"/>
              </a:rPr>
              <a:t>FROM 50-125cc MOTORCYCLES TO 4 DIFFERENT PILLARS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0833A324-EE58-414E-9960-B7EBD5FC24AE}"/>
              </a:ext>
            </a:extLst>
          </p:cNvPr>
          <p:cNvCxnSpPr/>
          <p:nvPr/>
        </p:nvCxnSpPr>
        <p:spPr>
          <a:xfrm>
            <a:off x="0" y="2065642"/>
            <a:ext cx="526015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D8B7688-2074-48B2-9A9D-6DE8E82A3FA3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26" name="Groupe 12">
              <a:extLst>
                <a:ext uri="{FF2B5EF4-FFF2-40B4-BE49-F238E27FC236}">
                  <a16:creationId xmlns:a16="http://schemas.microsoft.com/office/drawing/2014/main" id="{F8B59447-69A7-42EC-A7EA-2626BC89105F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30" name="Rettangolo 3">
                <a:extLst>
                  <a:ext uri="{FF2B5EF4-FFF2-40B4-BE49-F238E27FC236}">
                    <a16:creationId xmlns:a16="http://schemas.microsoft.com/office/drawing/2014/main" id="{9EAE9061-D214-453D-BE2B-DBA33D4A5E92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31" name="Picture 2" descr="Risultati immagini per fantic logo">
                <a:extLst>
                  <a:ext uri="{FF2B5EF4-FFF2-40B4-BE49-F238E27FC236}">
                    <a16:creationId xmlns:a16="http://schemas.microsoft.com/office/drawing/2014/main" id="{C3DC60D4-F0F6-49A8-8AB8-3120C257FB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15">
                <a:extLst>
                  <a:ext uri="{FF2B5EF4-FFF2-40B4-BE49-F238E27FC236}">
                    <a16:creationId xmlns:a16="http://schemas.microsoft.com/office/drawing/2014/main" id="{738C723A-2B7B-4FCE-90DD-288740A805FE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F9743F1F-0076-4CEB-A36D-D674D20D0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CAD75FCF-97FD-4A46-BC4C-FF278835A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2410E670-E310-4CC2-ABE7-B13787591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927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9401DC24-BE5D-4C04-84DD-6FEC7B00A7E3}"/>
              </a:ext>
            </a:extLst>
          </p:cNvPr>
          <p:cNvGraphicFramePr>
            <a:graphicFrameLocks/>
          </p:cNvGraphicFramePr>
          <p:nvPr/>
        </p:nvGraphicFramePr>
        <p:xfrm>
          <a:off x="192505" y="1516589"/>
          <a:ext cx="11574379" cy="499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 descr="Home - Motori Minarelli - Motori dal 1951 - Qualità ed Efficienza">
            <a:extLst>
              <a:ext uri="{FF2B5EF4-FFF2-40B4-BE49-F238E27FC236}">
                <a16:creationId xmlns:a16="http://schemas.microsoft.com/office/drawing/2014/main" id="{DE5F79CF-4600-4C45-BE0A-DD564E42C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918" y="4139574"/>
            <a:ext cx="1522971" cy="48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10047D59-82B6-15CF-F35B-6C38B2F046DD}"/>
              </a:ext>
            </a:extLst>
          </p:cNvPr>
          <p:cNvCxnSpPr/>
          <p:nvPr/>
        </p:nvCxnSpPr>
        <p:spPr>
          <a:xfrm flipV="1">
            <a:off x="8319719" y="2696988"/>
            <a:ext cx="0" cy="1080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2E450159-1A62-B4A1-67CB-E324DE8EB86C}"/>
              </a:ext>
            </a:extLst>
          </p:cNvPr>
          <p:cNvCxnSpPr>
            <a:cxnSpLocks/>
          </p:cNvCxnSpPr>
          <p:nvPr/>
        </p:nvCxnSpPr>
        <p:spPr>
          <a:xfrm flipH="1">
            <a:off x="6598365" y="4430329"/>
            <a:ext cx="5213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Immagine 8">
            <a:extLst>
              <a:ext uri="{FF2B5EF4-FFF2-40B4-BE49-F238E27FC236}">
                <a16:creationId xmlns:a16="http://schemas.microsoft.com/office/drawing/2014/main" id="{B04FDAC6-CE72-22B4-0795-1E7635DD35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9" y="354895"/>
            <a:ext cx="2445465" cy="347285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0D043A07-E9F1-A4DB-E2C9-878E10BB3A48}"/>
              </a:ext>
            </a:extLst>
          </p:cNvPr>
          <p:cNvSpPr/>
          <p:nvPr/>
        </p:nvSpPr>
        <p:spPr>
          <a:xfrm>
            <a:off x="2794229" y="339234"/>
            <a:ext cx="8903688" cy="395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600" dirty="0">
                <a:solidFill>
                  <a:schemeClr val="tx1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ANNUAL </a:t>
            </a:r>
            <a:r>
              <a:rPr lang="it-IT" sz="3600" dirty="0">
                <a:solidFill>
                  <a:srgbClr val="E4022C"/>
                </a:solidFill>
                <a:latin typeface="DIN Pro Black" panose="020B0A04020101010102" pitchFamily="34" charset="0"/>
                <a:cs typeface="DIN Pro Black" panose="020B0A04020101010102" pitchFamily="34" charset="0"/>
              </a:rPr>
              <a:t>TURNOVER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2314407-0C3B-0641-C90F-2C04E610535B}"/>
              </a:ext>
            </a:extLst>
          </p:cNvPr>
          <p:cNvSpPr txBox="1"/>
          <p:nvPr/>
        </p:nvSpPr>
        <p:spPr>
          <a:xfrm>
            <a:off x="573323" y="870258"/>
            <a:ext cx="601374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>
              <a:defRPr sz="3600"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400" dirty="0">
                <a:solidFill>
                  <a:schemeClr val="tx1"/>
                </a:solidFill>
              </a:rPr>
              <a:t>TARGET 2022 WAS 5 TIMES 2020 RESULT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F6DA6689-F381-8D15-FEAC-E23402C63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79" y="1035532"/>
            <a:ext cx="299443" cy="37054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241E9BE-91DC-018F-9C73-CCB5D3509206}"/>
              </a:ext>
            </a:extLst>
          </p:cNvPr>
          <p:cNvSpPr txBox="1"/>
          <p:nvPr/>
        </p:nvSpPr>
        <p:spPr>
          <a:xfrm>
            <a:off x="573321" y="1543117"/>
            <a:ext cx="761279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>
              <a:defRPr sz="3600">
                <a:latin typeface="DIN Pro Black" panose="020B0A04020101010102" pitchFamily="34" charset="0"/>
                <a:cs typeface="DIN Pro Black" panose="020B0A04020101010102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sz="2400" dirty="0">
                <a:solidFill>
                  <a:schemeClr val="tx1"/>
                </a:solidFill>
              </a:rPr>
              <a:t>ACHIEVEMENT OF ITALIAN INVESTMENTS AND TALENTS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BD9D0AD-8359-755C-0FCD-B42A66AB11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79" y="1708391"/>
            <a:ext cx="299443" cy="370545"/>
          </a:xfrm>
          <a:prstGeom prst="rect">
            <a:avLst/>
          </a:prstGeom>
        </p:spPr>
      </p:pic>
      <p:pic>
        <p:nvPicPr>
          <p:cNvPr id="23" name="Picture 2" descr="Flag of Italy - Wikipedia">
            <a:extLst>
              <a:ext uri="{FF2B5EF4-FFF2-40B4-BE49-F238E27FC236}">
                <a16:creationId xmlns:a16="http://schemas.microsoft.com/office/drawing/2014/main" id="{FC92DF1B-FDB7-B988-04B9-F4015C63E2B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229" y="2078936"/>
            <a:ext cx="1296000" cy="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EEEA6E2-1988-C85C-C8BE-A7B82035A5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67" y="3115940"/>
            <a:ext cx="1198002" cy="283312"/>
          </a:xfrm>
          <a:prstGeom prst="rect">
            <a:avLst/>
          </a:prstGeom>
        </p:spPr>
      </p:pic>
      <p:pic>
        <p:nvPicPr>
          <p:cNvPr id="7" name="Picture 2" descr="Reparto Corse | Biciclette Bottecchia">
            <a:extLst>
              <a:ext uri="{FF2B5EF4-FFF2-40B4-BE49-F238E27FC236}">
                <a16:creationId xmlns:a16="http://schemas.microsoft.com/office/drawing/2014/main" id="{ECB76373-B435-860D-9F78-9655DBF0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302" y="2185930"/>
            <a:ext cx="1021360" cy="72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48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DF78ABE6-9B56-BFEB-2289-5B38496182F7}"/>
              </a:ext>
            </a:extLst>
          </p:cNvPr>
          <p:cNvCxnSpPr/>
          <p:nvPr/>
        </p:nvCxnSpPr>
        <p:spPr>
          <a:xfrm>
            <a:off x="1583158" y="2554826"/>
            <a:ext cx="0" cy="39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01617C-5521-00F8-E57F-07FB956561EA}"/>
              </a:ext>
            </a:extLst>
          </p:cNvPr>
          <p:cNvSpPr txBox="1"/>
          <p:nvPr/>
        </p:nvSpPr>
        <p:spPr>
          <a:xfrm>
            <a:off x="3564351" y="2120972"/>
            <a:ext cx="1368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IN Pro Medium" panose="020B0604020101020102" pitchFamily="34" charset="0"/>
                <a:cs typeface="DIN Pro Medium" panose="020B0604020101020102" pitchFamily="34" charset="0"/>
              </a:rPr>
              <a:t>BIKES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233D57C-DB26-FB9B-FBB0-F34E96DF3946}"/>
              </a:ext>
            </a:extLst>
          </p:cNvPr>
          <p:cNvSpPr txBox="1"/>
          <p:nvPr/>
        </p:nvSpPr>
        <p:spPr>
          <a:xfrm>
            <a:off x="6142865" y="2120972"/>
            <a:ext cx="195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IN Pro Medium" panose="020B0604020101020102" pitchFamily="34" charset="0"/>
                <a:cs typeface="DIN Pro Medium" panose="020B0604020101020102" pitchFamily="34" charset="0"/>
              </a:rPr>
              <a:t>eMOBILITY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2AA560C-B6C2-2253-FEB6-C6154285FCDB}"/>
              </a:ext>
            </a:extLst>
          </p:cNvPr>
          <p:cNvSpPr txBox="1"/>
          <p:nvPr/>
        </p:nvSpPr>
        <p:spPr>
          <a:xfrm>
            <a:off x="8925712" y="1981446"/>
            <a:ext cx="2875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IN Pro Medium" panose="020B0604020101020102" pitchFamily="34" charset="0"/>
                <a:cs typeface="DIN Pro Medium" panose="020B0604020101020102" pitchFamily="34" charset="0"/>
              </a:rPr>
              <a:t>POWERTRAIN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latin typeface="DIN Pro Medium" panose="020B0604020101020102" pitchFamily="34" charset="0"/>
                <a:cs typeface="DIN Pro Medium" panose="020B0604020101020102" pitchFamily="34" charset="0"/>
              </a:rPr>
              <a:t>ENGINEERING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  <p:pic>
        <p:nvPicPr>
          <p:cNvPr id="28" name="Picture 2" descr="Home - Motori Minarelli - Motori dal 1951 - Qualità ed Efficienza">
            <a:extLst>
              <a:ext uri="{FF2B5EF4-FFF2-40B4-BE49-F238E27FC236}">
                <a16:creationId xmlns:a16="http://schemas.microsoft.com/office/drawing/2014/main" id="{3CA1806A-835F-4D87-3B51-DE33952FD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9011" y="3542854"/>
            <a:ext cx="2245298" cy="7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F81B80B-7C7A-7019-D6C3-4ED3776D0191}"/>
              </a:ext>
            </a:extLst>
          </p:cNvPr>
          <p:cNvSpPr txBox="1"/>
          <p:nvPr/>
        </p:nvSpPr>
        <p:spPr>
          <a:xfrm>
            <a:off x="352327" y="2108939"/>
            <a:ext cx="1824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IN Pro Medium" panose="020B0604020101020102" pitchFamily="34" charset="0"/>
                <a:cs typeface="DIN Pro Medium" panose="020B0604020101020102" pitchFamily="34" charset="0"/>
              </a:rPr>
              <a:t>MOTORBIKES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  <p:pic>
        <p:nvPicPr>
          <p:cNvPr id="30" name="Picture 2" descr="CABALLERO - Fantic Motor Caballero">
            <a:extLst>
              <a:ext uri="{FF2B5EF4-FFF2-40B4-BE49-F238E27FC236}">
                <a16:creationId xmlns:a16="http://schemas.microsoft.com/office/drawing/2014/main" id="{EDC78541-05D4-921A-5B93-3BDFC0DDA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049" y="3165220"/>
            <a:ext cx="1569290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1F9BF3D-0AD9-EBD6-BD4F-C1B80ECFA401}"/>
              </a:ext>
            </a:extLst>
          </p:cNvPr>
          <p:cNvSpPr txBox="1"/>
          <p:nvPr/>
        </p:nvSpPr>
        <p:spPr>
          <a:xfrm>
            <a:off x="755305" y="1035540"/>
            <a:ext cx="1049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i="1" dirty="0">
                <a:latin typeface="DIN Pro Black" panose="020B0A04020101010102" pitchFamily="34" charset="0"/>
                <a:cs typeface="DIN Pro Black" panose="020B0A04020101010102" pitchFamily="34" charset="0"/>
              </a:rPr>
              <a:t>SHAPING EMOTIONS ACROSS ALL MOBILITY WORLDS 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1026" name="Picture 2" descr="Reparto Corse | Biciclette Bottecchia">
            <a:extLst>
              <a:ext uri="{FF2B5EF4-FFF2-40B4-BE49-F238E27FC236}">
                <a16:creationId xmlns:a16="http://schemas.microsoft.com/office/drawing/2014/main" id="{F4E70C37-C1B4-EE56-049E-78D49C558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47" y="5417461"/>
            <a:ext cx="1172098" cy="83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E1666DF8-A3D0-EB3A-AC51-8C61B3D7E9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13" b="36659" l="35248" r="67231">
                        <a14:foregroundMark x1="55502" y1="33409" x2="55502" y2="33409"/>
                        <a14:foregroundMark x1="46957" y1="33637" x2="46957" y2="33637"/>
                        <a14:foregroundMark x1="48771" y1="33637" x2="48771" y2="33637"/>
                        <a14:foregroundMark x1="48932" y1="33637" x2="48932" y2="33637"/>
                        <a14:foregroundMark x1="57477" y1="23860" x2="57477" y2="23860"/>
                        <a14:foregroundMark x1="58464" y1="22691" x2="58464" y2="22691"/>
                        <a14:foregroundMark x1="58464" y1="22691" x2="58464" y2="22691"/>
                        <a14:foregroundMark x1="61266" y1="18757" x2="61266" y2="18757"/>
                        <a14:foregroundMark x1="61266" y1="18757" x2="61266" y2="18757"/>
                        <a14:foregroundMark x1="62576" y1="17104" x2="62576" y2="17104"/>
                        <a14:foregroundMark x1="62576" y1="17104" x2="62576" y2="17104"/>
                        <a14:foregroundMark x1="62414" y1="27338" x2="57658" y2="20154"/>
                        <a14:foregroundMark x1="57658" y1="20154" x2="57658" y2="20154"/>
                        <a14:foregroundMark x1="56832" y1="18757" x2="56832" y2="18757"/>
                        <a14:foregroundMark x1="56167" y1="18273" x2="56167" y2="18273"/>
                        <a14:foregroundMark x1="56167" y1="18044" x2="56167" y2="18044"/>
                        <a14:foregroundMark x1="43168" y1="35034" x2="43168" y2="35034"/>
                        <a14:foregroundMark x1="43168" y1="35034" x2="43168" y2="35034"/>
                        <a14:foregroundMark x1="42846" y1="34322" x2="42846" y2="34322"/>
                        <a14:foregroundMark x1="42846" y1="34322" x2="42846" y2="34322"/>
                        <a14:foregroundMark x1="43007" y1="34806" x2="43007" y2="34806"/>
                        <a14:foregroundMark x1="43007" y1="34806" x2="43007" y2="34806"/>
                        <a14:foregroundMark x1="43007" y1="34806" x2="43007" y2="34806"/>
                        <a14:foregroundMark x1="43007" y1="34806" x2="43007" y2="34806"/>
                        <a14:foregroundMark x1="42523" y1="33865" x2="42523" y2="33865"/>
                        <a14:foregroundMark x1="63724" y1="17104" x2="63241" y2="16876"/>
                        <a14:foregroundMark x1="63241" y1="16876" x2="63241" y2="16876"/>
                        <a14:foregroundMark x1="60943" y1="17588" x2="60943" y2="17588"/>
                        <a14:foregroundMark x1="60943" y1="17588" x2="60943" y2="17588"/>
                        <a14:foregroundMark x1="60782" y1="18985" x2="60782" y2="18985"/>
                        <a14:foregroundMark x1="60782" y1="18985" x2="60782" y2="18985"/>
                        <a14:foregroundMark x1="60782" y1="18757" x2="60782" y2="18757"/>
                        <a14:foregroundMark x1="42846" y1="34322" x2="42846" y2="34322"/>
                        <a14:foregroundMark x1="42684" y1="34550" x2="42684" y2="34550"/>
                        <a14:foregroundMark x1="42684" y1="34550" x2="42684" y2="34550"/>
                        <a14:foregroundMark x1="42684" y1="35718" x2="42684" y2="35718"/>
                        <a14:foregroundMark x1="42684" y1="35490" x2="42684" y2="35490"/>
                        <a14:foregroundMark x1="42846" y1="34322" x2="42846" y2="34322"/>
                        <a14:foregroundMark x1="60439" y1="34094" x2="60439" y2="34094"/>
                        <a14:foregroundMark x1="60117" y1="35034" x2="60117" y2="35034"/>
                        <a14:foregroundMark x1="60117" y1="35034" x2="60117" y2="35034"/>
                        <a14:foregroundMark x1="41536" y1="31756" x2="44498" y2="32241"/>
                        <a14:foregroundMark x1="56328" y1="36659" x2="56489" y2="32469"/>
                        <a14:foregroundMark x1="56328" y1="31528" x2="56167" y2="35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1" t="10414" r="28749" b="62165"/>
          <a:stretch/>
        </p:blipFill>
        <p:spPr>
          <a:xfrm>
            <a:off x="6820807" y="5461803"/>
            <a:ext cx="1535594" cy="744603"/>
          </a:xfrm>
          <a:prstGeom prst="rect">
            <a:avLst/>
          </a:prstGeom>
        </p:spPr>
      </p:pic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A88F1B6C-137A-A32D-B19B-61E4EA61C5BF}"/>
              </a:ext>
            </a:extLst>
          </p:cNvPr>
          <p:cNvCxnSpPr/>
          <p:nvPr/>
        </p:nvCxnSpPr>
        <p:spPr>
          <a:xfrm>
            <a:off x="1583158" y="3631313"/>
            <a:ext cx="0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CF74517-B445-BD9A-0826-16B4C2527EA7}"/>
              </a:ext>
            </a:extLst>
          </p:cNvPr>
          <p:cNvCxnSpPr/>
          <p:nvPr/>
        </p:nvCxnSpPr>
        <p:spPr>
          <a:xfrm>
            <a:off x="1583158" y="4890040"/>
            <a:ext cx="0" cy="61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Risultati immagini per fantic logo">
            <a:extLst>
              <a:ext uri="{FF2B5EF4-FFF2-40B4-BE49-F238E27FC236}">
                <a16:creationId xmlns:a16="http://schemas.microsoft.com/office/drawing/2014/main" id="{4A799917-A26F-1856-0625-3C6410F45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7865" y="3217603"/>
            <a:ext cx="1673214" cy="23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B8062AA8-B94C-44EA-D358-14FE284707A3}"/>
              </a:ext>
            </a:extLst>
          </p:cNvPr>
          <p:cNvCxnSpPr/>
          <p:nvPr/>
        </p:nvCxnSpPr>
        <p:spPr>
          <a:xfrm>
            <a:off x="4566584" y="2554826"/>
            <a:ext cx="0" cy="39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BF130D99-9A1C-B02B-3E4B-6F35AB555557}"/>
              </a:ext>
            </a:extLst>
          </p:cNvPr>
          <p:cNvCxnSpPr/>
          <p:nvPr/>
        </p:nvCxnSpPr>
        <p:spPr>
          <a:xfrm>
            <a:off x="4566584" y="3610047"/>
            <a:ext cx="0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59F9ED8E-F773-61D0-C3DC-F41F505F2A12}"/>
              </a:ext>
            </a:extLst>
          </p:cNvPr>
          <p:cNvCxnSpPr/>
          <p:nvPr/>
        </p:nvCxnSpPr>
        <p:spPr>
          <a:xfrm>
            <a:off x="4566584" y="4858141"/>
            <a:ext cx="0" cy="5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52A463A8-919A-EE48-3244-EA805207C48D}"/>
              </a:ext>
            </a:extLst>
          </p:cNvPr>
          <p:cNvCxnSpPr/>
          <p:nvPr/>
        </p:nvCxnSpPr>
        <p:spPr>
          <a:xfrm>
            <a:off x="10659040" y="2639075"/>
            <a:ext cx="0" cy="72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id="{4233D9BE-1E0E-89E5-EB26-CE929687AC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0" t="22273" r="20525" b="27363"/>
          <a:stretch/>
        </p:blipFill>
        <p:spPr>
          <a:xfrm>
            <a:off x="6782212" y="4031321"/>
            <a:ext cx="1535595" cy="85981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00A7946-7708-7BE5-3D0C-D7B7BFEF5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036810" y="1781431"/>
            <a:ext cx="1855982" cy="521595"/>
          </a:xfrm>
          <a:prstGeom prst="rect">
            <a:avLst/>
          </a:prstGeom>
        </p:spPr>
      </p:pic>
      <p:pic>
        <p:nvPicPr>
          <p:cNvPr id="15" name="Picture 2" descr="Issimo – Fantic">
            <a:extLst>
              <a:ext uri="{FF2B5EF4-FFF2-40B4-BE49-F238E27FC236}">
                <a16:creationId xmlns:a16="http://schemas.microsoft.com/office/drawing/2014/main" id="{475AF593-5641-386F-77E3-A6E902C8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17" y="2810137"/>
            <a:ext cx="935374" cy="79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702920D1-228D-CD20-2FD5-7FC83A3FC403}"/>
              </a:ext>
            </a:extLst>
          </p:cNvPr>
          <p:cNvCxnSpPr/>
          <p:nvPr/>
        </p:nvCxnSpPr>
        <p:spPr>
          <a:xfrm>
            <a:off x="7572555" y="2554826"/>
            <a:ext cx="0" cy="18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1517F064-7773-2379-AE47-A551CBB7B0CB}"/>
              </a:ext>
            </a:extLst>
          </p:cNvPr>
          <p:cNvCxnSpPr/>
          <p:nvPr/>
        </p:nvCxnSpPr>
        <p:spPr>
          <a:xfrm>
            <a:off x="7572555" y="3610047"/>
            <a:ext cx="0" cy="5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2A7FD12A-1B18-969A-C86A-A0C2A9276325}"/>
              </a:ext>
            </a:extLst>
          </p:cNvPr>
          <p:cNvCxnSpPr/>
          <p:nvPr/>
        </p:nvCxnSpPr>
        <p:spPr>
          <a:xfrm>
            <a:off x="7572555" y="4858141"/>
            <a:ext cx="0" cy="54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magine 28">
            <a:extLst>
              <a:ext uri="{FF2B5EF4-FFF2-40B4-BE49-F238E27FC236}">
                <a16:creationId xmlns:a16="http://schemas.microsoft.com/office/drawing/2014/main" id="{BD13CE78-089A-992F-75B7-0AC6DC4106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25" y="4409667"/>
            <a:ext cx="1663518" cy="3934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357A0BB1-8D9C-72B4-0143-8D9EF4EEEF6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49"/>
          <a:stretch/>
        </p:blipFill>
        <p:spPr>
          <a:xfrm>
            <a:off x="2078307" y="1993344"/>
            <a:ext cx="938887" cy="52610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4984978-C9F9-9680-A791-B664294B2F8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4" r="45261"/>
          <a:stretch/>
        </p:blipFill>
        <p:spPr>
          <a:xfrm>
            <a:off x="4720651" y="1993344"/>
            <a:ext cx="938887" cy="50955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084FFB-BB0C-0EC3-1ABA-5A12BCDA5CE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81" r="22664"/>
          <a:stretch/>
        </p:blipFill>
        <p:spPr>
          <a:xfrm>
            <a:off x="7828987" y="1993344"/>
            <a:ext cx="753309" cy="50955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AF7E9C7-DF89-9025-8ACC-29558B946FA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06"/>
          <a:stretch/>
        </p:blipFill>
        <p:spPr>
          <a:xfrm>
            <a:off x="11294217" y="1993344"/>
            <a:ext cx="635737" cy="509552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C7D9C2D-04F9-5A4B-9E6E-0C6CD9BE9A79}"/>
              </a:ext>
            </a:extLst>
          </p:cNvPr>
          <p:cNvSpPr txBox="1"/>
          <p:nvPr/>
        </p:nvSpPr>
        <p:spPr>
          <a:xfrm>
            <a:off x="-142565" y="5549714"/>
            <a:ext cx="35421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600" normalizeH="0" baseline="0" noProof="0" dirty="0">
                <a:ln>
                  <a:noFill/>
                </a:ln>
                <a:solidFill>
                  <a:srgbClr val="E4032B"/>
                </a:solidFill>
                <a:effectLst/>
                <a:uLnTx/>
                <a:uFillTx/>
                <a:latin typeface="DIN Pro Black" panose="020B0A04020101010102" pitchFamily="34" charset="0"/>
                <a:cs typeface="DIN Pro Black" panose="020B0A04020101010102" pitchFamily="34" charset="0"/>
              </a:rPr>
              <a:t>XE/XM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spc="600" dirty="0">
                <a:latin typeface="DIN Pro Black" panose="020B0A04020101010102" pitchFamily="34" charset="0"/>
                <a:cs typeface="DIN Pro Black" panose="020B0A04020101010102" pitchFamily="34" charset="0"/>
              </a:rPr>
              <a:t>50/125</a:t>
            </a:r>
            <a:endParaRPr kumimoji="0" lang="it-IT" sz="1100" b="0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DIN Pro Black" panose="020B0A04020101010102" pitchFamily="34" charset="0"/>
              <a:cs typeface="DIN Pro Black" panose="020B0A04020101010102" pitchFamily="34" charset="0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9A54442A-559B-5A03-6C37-9068500816E9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4" y="4363312"/>
            <a:ext cx="1845920" cy="49397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D57D33C0-9D07-5C34-D837-5529C4BA78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54" y="180855"/>
            <a:ext cx="3623182" cy="5145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D2531273-5762-21AB-142B-2C9E615D6FDF}"/>
              </a:ext>
            </a:extLst>
          </p:cNvPr>
          <p:cNvSpPr/>
          <p:nvPr/>
        </p:nvSpPr>
        <p:spPr>
          <a:xfrm>
            <a:off x="0" y="7000800"/>
            <a:ext cx="12774304" cy="1635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it-IT" dirty="0">
                <a:solidFill>
                  <a:schemeClr val="tx1"/>
                </a:solidFill>
                <a:latin typeface="DIN Pro Medium" panose="020B0604020101020102" pitchFamily="34" charset="0"/>
                <a:cs typeface="DIN Pro Medium" panose="020B0604020101020102" pitchFamily="34" charset="0"/>
              </a:rPr>
              <a:t>CONCETTI PER IL PARLATO: questa crescita fa sì che ormai Fantic abbia un’impronta importante in tutti i settori della mobilità. Siamo l’unica azienda 100% Italiana a coprire con prodotti tecnologici e innovativi tutto il mercato</a:t>
            </a:r>
          </a:p>
          <a:p>
            <a:endParaRPr lang="it-IT" dirty="0">
              <a:solidFill>
                <a:schemeClr val="tx1"/>
              </a:solidFill>
              <a:latin typeface="DIN Pro Medium" panose="020B0604020101020102" pitchFamily="34" charset="0"/>
              <a:cs typeface="DIN Pro Medium" panose="020B060402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07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3" descr="Une image contenant extérieur, vélo, ciel, moto&#10;&#10;Description générée automatiquement">
            <a:extLst>
              <a:ext uri="{FF2B5EF4-FFF2-40B4-BE49-F238E27FC236}">
                <a16:creationId xmlns:a16="http://schemas.microsoft.com/office/drawing/2014/main" id="{EC4041FA-98EC-46DE-A874-82B298A63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" t="14633" r="16767" b="23994"/>
          <a:stretch/>
        </p:blipFill>
        <p:spPr>
          <a:xfrm>
            <a:off x="-1" y="3445523"/>
            <a:ext cx="7395819" cy="34207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6154DC1-CB81-48EC-AD60-3EC05AC67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45" r="13474" b="4000"/>
          <a:stretch/>
        </p:blipFill>
        <p:spPr>
          <a:xfrm>
            <a:off x="798" y="121524"/>
            <a:ext cx="3861779" cy="329183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DBB37EB-84BC-430F-96B7-798B2E6163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1164" r="42062" b="7165"/>
          <a:stretch/>
        </p:blipFill>
        <p:spPr>
          <a:xfrm>
            <a:off x="7427081" y="495719"/>
            <a:ext cx="4814690" cy="637054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5D1191B-66B2-4419-AF64-7E29AF2F8698}"/>
              </a:ext>
            </a:extLst>
          </p:cNvPr>
          <p:cNvSpPr/>
          <p:nvPr/>
        </p:nvSpPr>
        <p:spPr>
          <a:xfrm>
            <a:off x="0" y="6036139"/>
            <a:ext cx="1907459" cy="838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E-BIKES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309F35B-3323-420A-8958-3ACDE871BF2C}"/>
              </a:ext>
            </a:extLst>
          </p:cNvPr>
          <p:cNvSpPr/>
          <p:nvPr/>
        </p:nvSpPr>
        <p:spPr>
          <a:xfrm>
            <a:off x="7411453" y="6036139"/>
            <a:ext cx="1907460" cy="8383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E-MOBILITY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76504705-AFDE-4F52-8502-FE4722C0A8EE}"/>
              </a:ext>
            </a:extLst>
          </p:cNvPr>
          <p:cNvCxnSpPr/>
          <p:nvPr/>
        </p:nvCxnSpPr>
        <p:spPr>
          <a:xfrm>
            <a:off x="7411453" y="522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EBCABB78-25C1-405E-A33C-FD4BCD931698}"/>
              </a:ext>
            </a:extLst>
          </p:cNvPr>
          <p:cNvCxnSpPr>
            <a:cxnSpLocks/>
          </p:cNvCxnSpPr>
          <p:nvPr/>
        </p:nvCxnSpPr>
        <p:spPr>
          <a:xfrm>
            <a:off x="-8715" y="3420740"/>
            <a:ext cx="7411453" cy="82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4">
            <a:extLst>
              <a:ext uri="{FF2B5EF4-FFF2-40B4-BE49-F238E27FC236}">
                <a16:creationId xmlns:a16="http://schemas.microsoft.com/office/drawing/2014/main" id="{0F16AF8E-4EEA-4159-AC12-D67087CC24D7}"/>
              </a:ext>
            </a:extLst>
          </p:cNvPr>
          <p:cNvSpPr/>
          <p:nvPr/>
        </p:nvSpPr>
        <p:spPr>
          <a:xfrm>
            <a:off x="1" y="2607142"/>
            <a:ext cx="2031602" cy="8135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CABALLERO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7F17A5-B52A-4CED-AEBA-C457C00B5A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r="6329"/>
          <a:stretch/>
        </p:blipFill>
        <p:spPr>
          <a:xfrm>
            <a:off x="3680740" y="-13274"/>
            <a:ext cx="3730713" cy="3416611"/>
          </a:xfrm>
          <a:prstGeom prst="rect">
            <a:avLst/>
          </a:prstGeom>
        </p:spPr>
      </p:pic>
      <p:sp>
        <p:nvSpPr>
          <p:cNvPr id="8" name="Rectangle 24">
            <a:extLst>
              <a:ext uri="{FF2B5EF4-FFF2-40B4-BE49-F238E27FC236}">
                <a16:creationId xmlns:a16="http://schemas.microsoft.com/office/drawing/2014/main" id="{E087B298-D43B-4308-A6E2-9082314E0C5E}"/>
              </a:ext>
            </a:extLst>
          </p:cNvPr>
          <p:cNvSpPr/>
          <p:nvPr/>
        </p:nvSpPr>
        <p:spPr>
          <a:xfrm>
            <a:off x="5475052" y="2611272"/>
            <a:ext cx="1952029" cy="8135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OFFROAD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8A089B9A-35CA-4BBF-B686-555018F1D586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22" name="Groupe 12">
              <a:extLst>
                <a:ext uri="{FF2B5EF4-FFF2-40B4-BE49-F238E27FC236}">
                  <a16:creationId xmlns:a16="http://schemas.microsoft.com/office/drawing/2014/main" id="{91CD47C8-82E9-4827-8475-689227371711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9" name="Rettangolo 3">
                <a:extLst>
                  <a:ext uri="{FF2B5EF4-FFF2-40B4-BE49-F238E27FC236}">
                    <a16:creationId xmlns:a16="http://schemas.microsoft.com/office/drawing/2014/main" id="{61C160A0-821A-439F-8DED-F086C53BF24D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30" name="Picture 2" descr="Risultati immagini per fantic logo">
                <a:extLst>
                  <a:ext uri="{FF2B5EF4-FFF2-40B4-BE49-F238E27FC236}">
                    <a16:creationId xmlns:a16="http://schemas.microsoft.com/office/drawing/2014/main" id="{3062F375-C33E-4C13-B99C-9DABEE5F48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15">
                <a:extLst>
                  <a:ext uri="{FF2B5EF4-FFF2-40B4-BE49-F238E27FC236}">
                    <a16:creationId xmlns:a16="http://schemas.microsoft.com/office/drawing/2014/main" id="{72B5013B-4306-4D55-BF1E-CAE6099A229F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3AB772D5-61E9-4C89-8D30-3998970A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4BB56588-A875-41DF-8893-04C83FD27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D4DE3530-FBA1-45F0-867E-0AC72D9AB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4632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8FDD315-49F2-40D7-B58B-A2BD53AFD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562"/>
            <a:ext cx="8591343" cy="684443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4A13BC1-C8BB-4D41-9BC4-0EBCBA25D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9F39C33-C1D8-4F98-8CD0-D9ED64113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7"/>
          <a:stretch/>
        </p:blipFill>
        <p:spPr>
          <a:xfrm>
            <a:off x="280781" y="1511446"/>
            <a:ext cx="5136424" cy="51073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85BF32C2-4C30-4465-92E9-4DD5A797E4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r="11136"/>
          <a:stretch/>
        </p:blipFill>
        <p:spPr>
          <a:xfrm>
            <a:off x="5738145" y="1511446"/>
            <a:ext cx="6173074" cy="51073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C4D6532-9355-43C6-94CA-453257ED6B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33" y="184566"/>
            <a:ext cx="2863763" cy="1718258"/>
          </a:xfrm>
          <a:prstGeom prst="rect">
            <a:avLst/>
          </a:prstGeom>
        </p:spPr>
      </p:pic>
      <p:sp>
        <p:nvSpPr>
          <p:cNvPr id="2" name="Rettangolo 3">
            <a:extLst>
              <a:ext uri="{FF2B5EF4-FFF2-40B4-BE49-F238E27FC236}">
                <a16:creationId xmlns:a16="http://schemas.microsoft.com/office/drawing/2014/main" id="{7121A3AE-0919-4600-B0E7-DF3616E17AE1}"/>
              </a:ext>
            </a:extLst>
          </p:cNvPr>
          <p:cNvSpPr/>
          <p:nvPr/>
        </p:nvSpPr>
        <p:spPr>
          <a:xfrm>
            <a:off x="0" y="1"/>
            <a:ext cx="12191999" cy="4631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AU" dirty="0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F9FC336-202E-41E2-9BB8-84EA907FDF75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23" name="Groupe 12">
              <a:extLst>
                <a:ext uri="{FF2B5EF4-FFF2-40B4-BE49-F238E27FC236}">
                  <a16:creationId xmlns:a16="http://schemas.microsoft.com/office/drawing/2014/main" id="{2EB1FA8F-B86C-4820-A937-F385E1A26B40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27" name="Rettangolo 3">
                <a:extLst>
                  <a:ext uri="{FF2B5EF4-FFF2-40B4-BE49-F238E27FC236}">
                    <a16:creationId xmlns:a16="http://schemas.microsoft.com/office/drawing/2014/main" id="{BCF47274-08FD-4C25-AF6B-2166EC090810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28" name="Picture 2" descr="Risultati immagini per fantic logo">
                <a:extLst>
                  <a:ext uri="{FF2B5EF4-FFF2-40B4-BE49-F238E27FC236}">
                    <a16:creationId xmlns:a16="http://schemas.microsoft.com/office/drawing/2014/main" id="{D31FB024-9941-4403-A40D-E94502C9E4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ctangle 15">
                <a:extLst>
                  <a:ext uri="{FF2B5EF4-FFF2-40B4-BE49-F238E27FC236}">
                    <a16:creationId xmlns:a16="http://schemas.microsoft.com/office/drawing/2014/main" id="{113AA6A9-7B19-428A-B075-6605A850D113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E0B4E410-3029-4ACB-BF82-C5ACEE369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9EE9F939-8D48-45A2-AA00-9153F111F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89C02F72-AD00-49A4-B34D-39521DF05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597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A13BC1-C8BB-4D41-9BC4-0EBCBA25D8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8277"/>
          <a:stretch/>
        </p:blipFill>
        <p:spPr>
          <a:xfrm>
            <a:off x="106809" y="573107"/>
            <a:ext cx="7922646" cy="6175423"/>
          </a:xfrm>
          <a:prstGeom prst="rect">
            <a:avLst/>
          </a:prstGeom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395926" y="992779"/>
            <a:ext cx="2055043" cy="10581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ENDURO LINE</a:t>
            </a: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15305"/>
          <a:stretch/>
        </p:blipFill>
        <p:spPr>
          <a:xfrm>
            <a:off x="9092484" y="562097"/>
            <a:ext cx="3029600" cy="200164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6" b="14930"/>
          <a:stretch/>
        </p:blipFill>
        <p:spPr>
          <a:xfrm>
            <a:off x="9092484" y="2684664"/>
            <a:ext cx="3029599" cy="19703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8" b="14742"/>
          <a:stretch/>
        </p:blipFill>
        <p:spPr>
          <a:xfrm>
            <a:off x="9092485" y="4775957"/>
            <a:ext cx="3032887" cy="1983058"/>
          </a:xfrm>
          <a:prstGeom prst="rect">
            <a:avLst/>
          </a:prstGeom>
        </p:spPr>
      </p:pic>
      <p:sp>
        <p:nvSpPr>
          <p:cNvPr id="13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8193735" y="562097"/>
            <a:ext cx="788795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50cc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8162022" y="2682220"/>
            <a:ext cx="788795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125cc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8162022" y="4782832"/>
            <a:ext cx="788795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250cc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19" y="1493725"/>
            <a:ext cx="636626" cy="244952"/>
          </a:xfrm>
          <a:prstGeom prst="rect">
            <a:avLst/>
          </a:prstGeom>
        </p:spPr>
      </p:pic>
      <p:sp>
        <p:nvSpPr>
          <p:cNvPr id="19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8193735" y="1034970"/>
            <a:ext cx="765129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2-stroke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06" y="3609152"/>
            <a:ext cx="636626" cy="244952"/>
          </a:xfrm>
          <a:prstGeom prst="rect">
            <a:avLst/>
          </a:prstGeom>
        </p:spPr>
      </p:pic>
      <p:sp>
        <p:nvSpPr>
          <p:cNvPr id="22" name="Rectangle 16">
            <a:extLst>
              <a:ext uri="{FF2B5EF4-FFF2-40B4-BE49-F238E27FC236}">
                <a16:creationId xmlns:a16="http://schemas.microsoft.com/office/drawing/2014/main" id="{86539C20-0FFB-4857-9EFA-A5C5491486D9}"/>
              </a:ext>
            </a:extLst>
          </p:cNvPr>
          <p:cNvSpPr/>
          <p:nvPr/>
        </p:nvSpPr>
        <p:spPr>
          <a:xfrm>
            <a:off x="8162022" y="3150397"/>
            <a:ext cx="765129" cy="3775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N Pro Cond Bold" panose="020B0806020101010102" pitchFamily="34" charset="0"/>
                <a:ea typeface="+mn-ea"/>
                <a:cs typeface="DIN Pro Cond Bold" panose="020B0806020101010102" pitchFamily="34" charset="0"/>
              </a:rPr>
              <a:t>4-stroke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N Pro Cond Bold" panose="020B0806020101010102" pitchFamily="34" charset="0"/>
              <a:ea typeface="+mn-ea"/>
              <a:cs typeface="DIN Pro Cond Bold" panose="020B0806020101010102" pitchFamily="34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31446D37-9A19-48BF-AA49-AB42AA9A41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17" y="1591514"/>
            <a:ext cx="1507860" cy="294325"/>
          </a:xfrm>
          <a:prstGeom prst="rect">
            <a:avLst/>
          </a:prstGeom>
        </p:spPr>
      </p:pic>
      <p:grpSp>
        <p:nvGrpSpPr>
          <p:cNvPr id="31" name="Gruppo 30">
            <a:extLst>
              <a:ext uri="{FF2B5EF4-FFF2-40B4-BE49-F238E27FC236}">
                <a16:creationId xmlns:a16="http://schemas.microsoft.com/office/drawing/2014/main" id="{CC48B3CC-7ABA-4872-A4C9-C387E4073EB8}"/>
              </a:ext>
            </a:extLst>
          </p:cNvPr>
          <p:cNvGrpSpPr/>
          <p:nvPr/>
        </p:nvGrpSpPr>
        <p:grpSpPr>
          <a:xfrm>
            <a:off x="0" y="0"/>
            <a:ext cx="12191999" cy="575943"/>
            <a:chOff x="0" y="0"/>
            <a:chExt cx="12191999" cy="575943"/>
          </a:xfrm>
        </p:grpSpPr>
        <p:grpSp>
          <p:nvGrpSpPr>
            <p:cNvPr id="32" name="Groupe 12">
              <a:extLst>
                <a:ext uri="{FF2B5EF4-FFF2-40B4-BE49-F238E27FC236}">
                  <a16:creationId xmlns:a16="http://schemas.microsoft.com/office/drawing/2014/main" id="{18F96140-FCD3-4A9F-905C-86F0AE46B904}"/>
                </a:ext>
              </a:extLst>
            </p:cNvPr>
            <p:cNvGrpSpPr/>
            <p:nvPr/>
          </p:nvGrpSpPr>
          <p:grpSpPr>
            <a:xfrm>
              <a:off x="0" y="0"/>
              <a:ext cx="12191999" cy="575943"/>
              <a:chOff x="0" y="0"/>
              <a:chExt cx="12191999" cy="575943"/>
            </a:xfrm>
          </p:grpSpPr>
          <p:sp>
            <p:nvSpPr>
              <p:cNvPr id="36" name="Rettangolo 3">
                <a:extLst>
                  <a:ext uri="{FF2B5EF4-FFF2-40B4-BE49-F238E27FC236}">
                    <a16:creationId xmlns:a16="http://schemas.microsoft.com/office/drawing/2014/main" id="{BFDE5797-94FC-4FFE-981B-6E133D40FE19}"/>
                  </a:ext>
                </a:extLst>
              </p:cNvPr>
              <p:cNvSpPr/>
              <p:nvPr/>
            </p:nvSpPr>
            <p:spPr>
              <a:xfrm>
                <a:off x="0" y="0"/>
                <a:ext cx="12191999" cy="57594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AU" dirty="0"/>
              </a:p>
            </p:txBody>
          </p:sp>
          <p:pic>
            <p:nvPicPr>
              <p:cNvPr id="37" name="Picture 2" descr="Risultati immagini per fantic logo">
                <a:extLst>
                  <a:ext uri="{FF2B5EF4-FFF2-40B4-BE49-F238E27FC236}">
                    <a16:creationId xmlns:a16="http://schemas.microsoft.com/office/drawing/2014/main" id="{83C37AB6-6EA9-41C1-861A-67E36B94D2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0431" y="182647"/>
                <a:ext cx="1644394" cy="2285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Rectangle 15">
                <a:extLst>
                  <a:ext uri="{FF2B5EF4-FFF2-40B4-BE49-F238E27FC236}">
                    <a16:creationId xmlns:a16="http://schemas.microsoft.com/office/drawing/2014/main" id="{144008C6-8CEF-4F85-AF8F-2CC7E632B08D}"/>
                  </a:ext>
                </a:extLst>
              </p:cNvPr>
              <p:cNvSpPr/>
              <p:nvPr/>
            </p:nvSpPr>
            <p:spPr>
              <a:xfrm>
                <a:off x="0" y="500940"/>
                <a:ext cx="3278038" cy="69809"/>
              </a:xfrm>
              <a:prstGeom prst="rect">
                <a:avLst/>
              </a:prstGeom>
              <a:gradFill>
                <a:gsLst>
                  <a:gs pos="57000">
                    <a:srgbClr val="E30613"/>
                  </a:gs>
                  <a:gs pos="0">
                    <a:srgbClr val="009246"/>
                  </a:gs>
                  <a:gs pos="86000">
                    <a:srgbClr val="E50613">
                      <a:alpha val="20000"/>
                    </a:srgbClr>
                  </a:gs>
                  <a:gs pos="72000">
                    <a:srgbClr val="E50613">
                      <a:alpha val="40000"/>
                    </a:srgbClr>
                  </a:gs>
                  <a:gs pos="46000">
                    <a:schemeClr val="bg1"/>
                  </a:gs>
                  <a:gs pos="30000">
                    <a:schemeClr val="bg1"/>
                  </a:gs>
                  <a:gs pos="14000">
                    <a:srgbClr val="009246"/>
                  </a:gs>
                  <a:gs pos="100000">
                    <a:srgbClr val="E50613">
                      <a:alpha val="3000"/>
                    </a:srgb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A8CB189C-7085-4C35-ABA5-23619CCF2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52" y="20606"/>
              <a:ext cx="1721937" cy="475140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42876C11-C531-445A-9C0F-9C3F56180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795" y="132451"/>
              <a:ext cx="1041839" cy="328905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2CD5D6AE-2CBA-41F7-99C9-493A1BFB9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814918" y="137158"/>
              <a:ext cx="914401" cy="319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435028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Personalizza struttura">
  <a:themeElements>
    <a:clrScheme name="Personalizzato 2">
      <a:dk1>
        <a:srgbClr val="0C0C0C"/>
      </a:dk1>
      <a:lt1>
        <a:srgbClr val="000000"/>
      </a:lt1>
      <a:dk2>
        <a:srgbClr val="0C0C0C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409</Words>
  <Application>Microsoft Office PowerPoint</Application>
  <PresentationFormat>Grand écran</PresentationFormat>
  <Paragraphs>115</Paragraphs>
  <Slides>22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Calibri Light</vt:lpstr>
      <vt:lpstr>DIN Light</vt:lpstr>
      <vt:lpstr>DIN Medium</vt:lpstr>
      <vt:lpstr>DIN Pro Black</vt:lpstr>
      <vt:lpstr>DIN Pro Cond Bold</vt:lpstr>
      <vt:lpstr>DIN Pro Medium</vt:lpstr>
      <vt:lpstr>Dubai Light</vt:lpstr>
      <vt:lpstr>Franklin Gothic Heavy</vt:lpstr>
      <vt:lpstr>Franklin Gothic Medium Cond</vt:lpstr>
      <vt:lpstr>GothamBlack</vt:lpstr>
      <vt:lpstr>Tema di Office</vt:lpstr>
      <vt:lpstr>Office Theme</vt:lpstr>
      <vt:lpstr>Personalizza struttura</vt:lpstr>
      <vt:lpstr>Présentation PowerPoint</vt:lpstr>
      <vt:lpstr>GOVERNANCE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Linda Galante - Fantic Motor S.P.A.</dc:creator>
  <cp:lastModifiedBy>sebastien le tainturier</cp:lastModifiedBy>
  <cp:revision>45</cp:revision>
  <dcterms:created xsi:type="dcterms:W3CDTF">2022-03-18T15:19:05Z</dcterms:created>
  <dcterms:modified xsi:type="dcterms:W3CDTF">2023-04-07T10:00:19Z</dcterms:modified>
</cp:coreProperties>
</file>